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70" r:id="rId5"/>
    <p:sldId id="281" r:id="rId6"/>
    <p:sldId id="282" r:id="rId7"/>
    <p:sldId id="274" r:id="rId8"/>
    <p:sldId id="275" r:id="rId9"/>
    <p:sldId id="276" r:id="rId10"/>
    <p:sldId id="278" r:id="rId11"/>
    <p:sldId id="280" r:id="rId12"/>
    <p:sldId id="279" r:id="rId13"/>
    <p:sldId id="257" r:id="rId14"/>
    <p:sldId id="258" r:id="rId15"/>
    <p:sldId id="261" r:id="rId16"/>
    <p:sldId id="262" r:id="rId17"/>
    <p:sldId id="263" r:id="rId18"/>
    <p:sldId id="265" r:id="rId19"/>
    <p:sldId id="266" r:id="rId20"/>
    <p:sldId id="264" r:id="rId21"/>
    <p:sldId id="271" r:id="rId22"/>
    <p:sldId id="27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die" initials="De" lastIdx="1" clrIdx="0">
    <p:extLst>
      <p:ext uri="{19B8F6BF-5375-455C-9EA6-DF929625EA0E}">
        <p15:presenceInfo xmlns:p15="http://schemas.microsoft.com/office/powerpoint/2012/main" userId="S::dedie@365.unej.ac.id::0737133e-3391-418b-a9f9-acc9c74bbe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presProps" Target="pres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commentAuthors" Target="commentAuthor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EBF2B-333E-4B40-9C2A-BAE9ED725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EA141F-D4AD-4C17-8532-094399D1F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0A5941-1F8D-4897-9B75-4C9FA3C6E8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77B5-0983-47D5-BCBA-DB7A3A9913D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8F1CF-3855-469C-A28D-D1C6ECEA5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68CE92-F09A-4DF8-8F2F-438FAAE86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082-716C-4817-B13A-2872A201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21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06DB2-182C-4F6F-B8C1-174A889B8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DB83A8-3CD4-4C8E-8816-1D6137538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9B430-BE5B-4BC4-8F1C-C17ADDA9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77B5-0983-47D5-BCBA-DB7A3A9913D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E505E-43A4-4EEE-8115-9CDC1C3AA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E58D6-066D-4286-A7B4-8320945A1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082-716C-4817-B13A-2872A201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42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ADA317-E434-47DF-A796-866CE6AE2E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65685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5A43A2-A781-4447-9401-F4CC69E16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65685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C6F7A1-2462-4074-B96E-8FC9BDDFC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77B5-0983-47D5-BCBA-DB7A3A9913D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2827E-81AF-46C0-9A6C-172254AC8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1ECCD-DB79-4ADF-BC39-82625B874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082-716C-4817-B13A-2872A201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539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432FC-A845-4874-B4DD-6DF6B9320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4AA8F-9EB6-445F-8D89-4842D05FD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3C128-DB82-4A43-A60A-24BD40060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77B5-0983-47D5-BCBA-DB7A3A9913D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611ED-8346-4FC0-8FBA-2CA20DE1D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FF8797-B245-4AEE-98DC-8E9FA1212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082-716C-4817-B13A-2872A201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27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2ACAE-BB24-47FC-A457-2643ACE0E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99FA8F-9301-4778-B415-B57ABDAE9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AE072-79E2-4BA7-8BC8-5690ACD1B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77B5-0983-47D5-BCBA-DB7A3A9913D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40E5E-424E-468E-B21E-C5DB79DF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EE6BBB-950A-4C64-9D4D-499D943FB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082-716C-4817-B13A-2872A201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30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6FF33-7C7D-46C4-9C77-7CC2D04F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3462F-BEA4-499E-B0C6-B6BCC5274B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83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944FDC-AE46-4131-9F21-E76939D709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832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E9002-DB0D-4E5A-9991-7EEB8DF5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77B5-0983-47D5-BCBA-DB7A3A9913D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1E70ED-B2F2-455D-88E1-5D6AA8B6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0C251B-A329-4021-B5DC-E9B38D11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082-716C-4817-B13A-2872A201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79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66ECE-0654-4D97-BD1F-C267F8D4F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926F47-7334-4548-9F01-14C43DE004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4AA7D-73C9-4367-8253-87EB3097B9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5169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E372D2-9EFF-402E-81FA-2EFB60BDEE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ED1E17-2CCF-4B06-B02F-A825016A36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51690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279E7D-40DC-438E-B6DB-AD610A1CA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77B5-0983-47D5-BCBA-DB7A3A9913D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57E951-18AC-4A54-ADEF-D976CDC34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AA7F2E-9736-4DE1-8A68-9D9AF5C5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082-716C-4817-B13A-2872A201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1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122C3-DC52-434C-A0C2-83AC8924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F1401-EB31-468A-BEB7-3475989A3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77B5-0983-47D5-BCBA-DB7A3A9913D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3B684-4CC6-4B60-BD30-B29C9A66A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A32C9C-CBBF-47C4-B781-4E8C753B1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082-716C-4817-B13A-2872A201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0C8A4C-725C-484F-87F6-DBE8B8EB6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77B5-0983-47D5-BCBA-DB7A3A9913D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11C216-0D6C-4572-BA12-B6DAD3235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986988-02A4-446E-A621-102429377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082-716C-4817-B13A-2872A201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99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5D3B7-295F-4642-B8C5-4B3A15AF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54A1F-ECE4-47BE-899C-B82480A3E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D40EB5-235D-4784-89AC-0ECC9B94EF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9BA204-4BBD-4EAA-8A9C-E62CB7729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77B5-0983-47D5-BCBA-DB7A3A9913D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07A49D-3AED-4832-9741-2E7579A84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9348F6-8BA1-4F4C-AC3E-B60814FB3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082-716C-4817-B13A-2872A201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8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23C45-0B7A-453E-9F94-F49D4AB77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7300BE-9D8C-4D89-9AF6-2F217BDF0E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616F9-F72E-4A15-9A78-239E91800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E3B88A-0C35-466C-A8D9-DE5F5E4F7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577B5-0983-47D5-BCBA-DB7A3A9913D1}" type="datetimeFigureOut">
              <a:rPr lang="en-US" smtClean="0"/>
              <a:t>2/15/2021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10528-3EC5-4EE6-89FA-411C03CA5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24BE5-CD59-46D9-856C-6D284EF3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24082-716C-4817-B13A-2872A201E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59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C32224-F4FC-4670-B049-35DB87425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BE7A74-68F6-48FA-A132-EF6584197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09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067080-9544-4CDE-B486-301FEC98B5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800664" y="6356350"/>
            <a:ext cx="25122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D88577B5-0983-47D5-BCBA-DB7A3A9913D1}" type="datetimeFigureOut">
              <a:rPr lang="en-US" smtClean="0"/>
              <a:pPr/>
              <a:t>2/15/2021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1ABAF-3B41-4B2C-AC60-B938E83FFA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0436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3EA2C-E6EF-445A-AC40-DA503BA4E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A1F24082-716C-4817-B13A-2872A201E654}" type="slidenum">
              <a:rPr lang="en-US" smtClean="0"/>
              <a:pPr/>
              <a:t>‹#›</a:t>
            </a:fld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01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slideLayout" Target="../slideLayouts/slideLayout2.xml" /><Relationship Id="rId1" Type="http://schemas.openxmlformats.org/officeDocument/2006/relationships/video" Target="https://www.youtube.com/embed/5D3cdQxiEFI?feature=oembed" TargetMode="Externa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umy.ac.id/" TargetMode="External" /><Relationship Id="rId13" Type="http://schemas.openxmlformats.org/officeDocument/2006/relationships/hyperlink" Target="https://unej.ac.id/" TargetMode="External" /><Relationship Id="rId18" Type="http://schemas.openxmlformats.org/officeDocument/2006/relationships/hyperlink" Target="https://um.ac.id/" TargetMode="External" /><Relationship Id="rId3" Type="http://schemas.openxmlformats.org/officeDocument/2006/relationships/hyperlink" Target="http://itsupport.uii.ac.id/eduroam" TargetMode="External" /><Relationship Id="rId7" Type="http://schemas.openxmlformats.org/officeDocument/2006/relationships/hyperlink" Target="http://www.triatmamulya-stenden.ac.id/" TargetMode="External" /><Relationship Id="rId12" Type="http://schemas.openxmlformats.org/officeDocument/2006/relationships/hyperlink" Target="http://uad.ac.id/" TargetMode="External" /><Relationship Id="rId17" Type="http://schemas.openxmlformats.org/officeDocument/2006/relationships/hyperlink" Target="https://unnes.ac.id/en/" TargetMode="External" /><Relationship Id="rId2" Type="http://schemas.openxmlformats.org/officeDocument/2006/relationships/hyperlink" Target="https://eduroam.id/" TargetMode="External" /><Relationship Id="rId16" Type="http://schemas.openxmlformats.org/officeDocument/2006/relationships/hyperlink" Target="https://www.usu.ac.id/id/" TargetMode="External" /><Relationship Id="rId20" Type="http://schemas.openxmlformats.org/officeDocument/2006/relationships/hyperlink" Target="https://telkomuniversity.ac.id/" TargetMode="External" /><Relationship Id="rId1" Type="http://schemas.openxmlformats.org/officeDocument/2006/relationships/slideLayout" Target="../slideLayouts/slideLayout2.xml" /><Relationship Id="rId6" Type="http://schemas.openxmlformats.org/officeDocument/2006/relationships/hyperlink" Target="https://ub.ac.id/" TargetMode="External" /><Relationship Id="rId11" Type="http://schemas.openxmlformats.org/officeDocument/2006/relationships/hyperlink" Target="https://www.undip.ac.id/language/id/" TargetMode="External" /><Relationship Id="rId5" Type="http://schemas.openxmlformats.org/officeDocument/2006/relationships/hyperlink" Target="https://www.uny.ac.id/" TargetMode="External" /><Relationship Id="rId15" Type="http://schemas.openxmlformats.org/officeDocument/2006/relationships/hyperlink" Target="https://unhas.ac.id/" TargetMode="External" /><Relationship Id="rId10" Type="http://schemas.openxmlformats.org/officeDocument/2006/relationships/hyperlink" Target="http://www.ui.ac.id/" TargetMode="External" /><Relationship Id="rId19" Type="http://schemas.openxmlformats.org/officeDocument/2006/relationships/hyperlink" Target="https://ulm.ac.id/" TargetMode="External" /><Relationship Id="rId4" Type="http://schemas.openxmlformats.org/officeDocument/2006/relationships/hyperlink" Target="http://dssdi.ugm.ac.id/eduroam" TargetMode="External" /><Relationship Id="rId9" Type="http://schemas.openxmlformats.org/officeDocument/2006/relationships/hyperlink" Target="http://ipb.ac.id/" TargetMode="External" /><Relationship Id="rId14" Type="http://schemas.openxmlformats.org/officeDocument/2006/relationships/hyperlink" Target="https://uns.ac.id/id/" TargetMode="Externa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1.jpeg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hyperlink" Target="http://webhttps:/gmail.com" TargetMode="Externa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slideLayout" Target="../slideLayouts/slideLayout2.xml" /><Relationship Id="rId1" Type="http://schemas.openxmlformats.org/officeDocument/2006/relationships/video" Target="https://www.youtube.com/embed/AsMwkBmEcSc?feature=oembed" TargetMode="Externa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hyperlink" Target="https://link.springer.com" TargetMode="External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slideLayout" Target="../slideLayouts/slideLayout2.xml" /><Relationship Id="rId1" Type="http://schemas.openxmlformats.org/officeDocument/2006/relationships/video" Target="https://www.youtube.com/embed/TXuj08ocgIY?feature=oembed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82" y="1264698"/>
            <a:ext cx="10515600" cy="1325563"/>
          </a:xfrm>
        </p:spPr>
        <p:txBody>
          <a:bodyPr/>
          <a:lstStyle/>
          <a:p>
            <a:pPr algn="ctr"/>
            <a:r>
              <a:rPr lang="en-US">
                <a:latin typeface="Tahoma"/>
                <a:ea typeface="Tahoma"/>
                <a:cs typeface="Tahoma"/>
              </a:rPr>
              <a:t>PKKMB </a:t>
            </a:r>
            <a:r>
              <a:rPr lang="en-US" err="1">
                <a:latin typeface="Tahoma"/>
                <a:ea typeface="Tahoma"/>
                <a:cs typeface="Tahoma"/>
              </a:rPr>
              <a:t>Pascasarjana</a:t>
            </a:r>
            <a:r>
              <a:rPr lang="en-US">
                <a:latin typeface="Tahoma"/>
                <a:ea typeface="Tahoma"/>
                <a:cs typeface="Tahoma"/>
              </a:rPr>
              <a:t> 2021</a:t>
            </a:r>
            <a:br>
              <a:rPr lang="en-US">
                <a:latin typeface="Tahoma"/>
                <a:ea typeface="Tahoma"/>
                <a:cs typeface="Tahoma"/>
              </a:rPr>
            </a:br>
            <a:r>
              <a:rPr lang="en-US">
                <a:latin typeface="Tahoma"/>
                <a:ea typeface="Tahoma"/>
                <a:cs typeface="Tahoma"/>
              </a:rPr>
              <a:t>Universitas Jember</a:t>
            </a:r>
            <a:endParaRPr lang="en-US" err="1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0C981E-7428-4832-9BCB-A88DE09AFB9B}"/>
              </a:ext>
            </a:extLst>
          </p:cNvPr>
          <p:cNvSpPr txBox="1">
            <a:spLocks/>
          </p:cNvSpPr>
          <p:nvPr/>
        </p:nvSpPr>
        <p:spPr>
          <a:xfrm>
            <a:off x="8337752" y="5354097"/>
            <a:ext cx="3970216" cy="866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1600">
                <a:latin typeface="Tahoma"/>
                <a:ea typeface="Tahoma"/>
                <a:cs typeface="Tahoma"/>
              </a:rPr>
              <a:t>Dedie Priyas Yulianto, S.Kom</a:t>
            </a:r>
          </a:p>
          <a:p>
            <a:pPr algn="ctr"/>
            <a:r>
              <a:rPr lang="en-US" sz="1600">
                <a:latin typeface="Tahoma"/>
                <a:ea typeface="Tahoma"/>
                <a:cs typeface="Tahoma"/>
              </a:rPr>
              <a:t>08113597789</a:t>
            </a:r>
            <a:endParaRPr lang="en-US" sz="160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A39BF9-4B6F-4244-A33B-74CA87FE0AA4}"/>
              </a:ext>
            </a:extLst>
          </p:cNvPr>
          <p:cNvSpPr txBox="1">
            <a:spLocks/>
          </p:cNvSpPr>
          <p:nvPr/>
        </p:nvSpPr>
        <p:spPr>
          <a:xfrm>
            <a:off x="473520" y="287271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2800">
                <a:latin typeface="Tahoma"/>
                <a:ea typeface="Tahoma"/>
                <a:cs typeface="Tahoma"/>
              </a:rPr>
              <a:t>Akses Teknologi Informasi 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36821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25" y="40209"/>
            <a:ext cx="4865649" cy="619320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latin typeface="Tahoma"/>
                <a:ea typeface="Tahoma"/>
                <a:cs typeface="Tahoma"/>
              </a:rPr>
              <a:t>Akses Internet / Hotspot</a:t>
            </a:r>
            <a:endParaRPr lang="en-US" sz="32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9755A1-5374-478B-AA64-89473BC49478}"/>
              </a:ext>
            </a:extLst>
          </p:cNvPr>
          <p:cNvSpPr txBox="1">
            <a:spLocks/>
          </p:cNvSpPr>
          <p:nvPr/>
        </p:nvSpPr>
        <p:spPr>
          <a:xfrm>
            <a:off x="2356124" y="727057"/>
            <a:ext cx="5070088" cy="619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2400">
                <a:latin typeface="Tahoma"/>
                <a:ea typeface="Tahoma"/>
                <a:cs typeface="Tahoma"/>
              </a:rPr>
              <a:t>Introduction </a:t>
            </a:r>
            <a:r>
              <a:rPr lang="en-US" sz="2400" err="1">
                <a:latin typeface="Tahoma"/>
                <a:ea typeface="Tahoma"/>
                <a:cs typeface="Tahoma"/>
              </a:rPr>
              <a:t>eduroam</a:t>
            </a:r>
            <a:r>
              <a:rPr lang="en-US" sz="2400">
                <a:latin typeface="Tahoma"/>
                <a:ea typeface="Tahoma"/>
                <a:cs typeface="Tahoma"/>
              </a:rPr>
              <a:t> on IOS</a:t>
            </a:r>
            <a:endParaRPr lang="en-US" sz="2400" err="1"/>
          </a:p>
        </p:txBody>
      </p:sp>
      <p:pic>
        <p:nvPicPr>
          <p:cNvPr id="5" name="Picture 5">
            <a:hlinkClick r:id="" action="ppaction://media"/>
            <a:extLst>
              <a:ext uri="{FF2B5EF4-FFF2-40B4-BE49-F238E27FC236}">
                <a16:creationId xmlns:a16="http://schemas.microsoft.com/office/drawing/2014/main" id="{C8D20E51-7C50-43E1-9517-E22ED8321D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810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519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25" y="40209"/>
            <a:ext cx="4865649" cy="619320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latin typeface="Tahoma"/>
                <a:ea typeface="Tahoma"/>
                <a:cs typeface="Tahoma"/>
              </a:rPr>
              <a:t>Akses Internet / Hotspot</a:t>
            </a:r>
            <a:endParaRPr lang="en-US" sz="32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9755A1-5374-478B-AA64-89473BC49478}"/>
              </a:ext>
            </a:extLst>
          </p:cNvPr>
          <p:cNvSpPr txBox="1">
            <a:spLocks/>
          </p:cNvSpPr>
          <p:nvPr/>
        </p:nvSpPr>
        <p:spPr>
          <a:xfrm>
            <a:off x="2356124" y="727057"/>
            <a:ext cx="5636703" cy="619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2400">
                <a:latin typeface="Tahoma"/>
                <a:ea typeface="Tahoma"/>
                <a:cs typeface="Tahoma"/>
              </a:rPr>
              <a:t>Akses Eduroam di PC / Labtop</a:t>
            </a:r>
            <a:endParaRPr lang="en-US" sz="2400" err="1"/>
          </a:p>
        </p:txBody>
      </p:sp>
      <p:pic>
        <p:nvPicPr>
          <p:cNvPr id="3" name="Picture 5" descr="hubungkan laptop / pc anda ke ssid eduroam dan masukkan username dan password sesuai format eduroam">
            <a:extLst>
              <a:ext uri="{FF2B5EF4-FFF2-40B4-BE49-F238E27FC236}">
                <a16:creationId xmlns:a16="http://schemas.microsoft.com/office/drawing/2014/main" id="{B8E9A308-86F6-4526-9365-CE0F35B20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324" y="1270621"/>
            <a:ext cx="5459046" cy="3076066"/>
          </a:xfrm>
          <a:prstGeom prst="rect">
            <a:avLst/>
          </a:prstGeom>
        </p:spPr>
      </p:pic>
      <p:pic>
        <p:nvPicPr>
          <p:cNvPr id="6" name="Picture 6" descr="Status sudah terhubung pada koneksi internet melalui eduroam">
            <a:extLst>
              <a:ext uri="{FF2B5EF4-FFF2-40B4-BE49-F238E27FC236}">
                <a16:creationId xmlns:a16="http://schemas.microsoft.com/office/drawing/2014/main" id="{DC5109A4-32AD-469A-98EE-2320B513F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015" y="2814159"/>
            <a:ext cx="5742353" cy="323237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85851D6-8D4F-4F98-AC87-B81A83304B43}"/>
              </a:ext>
            </a:extLst>
          </p:cNvPr>
          <p:cNvSpPr txBox="1">
            <a:spLocks/>
          </p:cNvSpPr>
          <p:nvPr/>
        </p:nvSpPr>
        <p:spPr>
          <a:xfrm>
            <a:off x="363200" y="4429595"/>
            <a:ext cx="5558549" cy="619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1200">
                <a:latin typeface="Tahoma"/>
                <a:ea typeface="Tahoma"/>
                <a:cs typeface="Tahoma"/>
              </a:rPr>
              <a:t>hubungkan laptop / pc anda ke ssid eduroam dan masukkan username dan password sesuai format eduroam</a:t>
            </a:r>
            <a:endParaRPr lang="en-US" sz="120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91E8319-7002-49D3-8540-D089A1E78F97}"/>
              </a:ext>
            </a:extLst>
          </p:cNvPr>
          <p:cNvSpPr txBox="1">
            <a:spLocks/>
          </p:cNvSpPr>
          <p:nvPr/>
        </p:nvSpPr>
        <p:spPr>
          <a:xfrm>
            <a:off x="6185661" y="2231518"/>
            <a:ext cx="5558549" cy="619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1200">
                <a:latin typeface="Tahoma"/>
                <a:ea typeface="Tahoma"/>
                <a:cs typeface="Tahoma"/>
              </a:rPr>
              <a:t>Status komputer setelah terhubung 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78890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1BE52-0819-485F-9CB0-D0C4FAD5B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0" y="638663"/>
            <a:ext cx="5083907" cy="749179"/>
          </a:xfrm>
        </p:spPr>
        <p:txBody>
          <a:bodyPr>
            <a:noAutofit/>
          </a:bodyPr>
          <a:lstStyle/>
          <a:p>
            <a:r>
              <a:rPr lang="en-US" sz="2400">
                <a:latin typeface="Tahoma"/>
                <a:ea typeface="Tahoma"/>
                <a:cs typeface="Tahoma"/>
              </a:rPr>
              <a:t>Indonesia Participating Institution</a:t>
            </a:r>
            <a:br>
              <a:rPr lang="en-US" sz="2400">
                <a:latin typeface="Tahoma"/>
                <a:ea typeface="Tahoma"/>
                <a:cs typeface="Tahoma"/>
              </a:rPr>
            </a:b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6CA2A-E53D-458D-9EBF-563D204681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1625"/>
            <a:ext cx="5152292" cy="43461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latin typeface="Aldhabi"/>
                <a:ea typeface="Tahoma"/>
                <a:cs typeface="Tahoma"/>
                <a:hlinkClick r:id="rId2"/>
              </a:rPr>
              <a:t>Institut Teknologi Bandung</a:t>
            </a:r>
            <a:endParaRPr lang="en-US" sz="2000">
              <a:latin typeface="Aldhabi"/>
              <a:ea typeface="Tahoma"/>
              <a:cs typeface="Tahoma"/>
            </a:endParaRPr>
          </a:p>
          <a:p>
            <a:r>
              <a:rPr lang="en-US" sz="2000">
                <a:latin typeface="Aldhabi"/>
                <a:ea typeface="Tahoma"/>
                <a:cs typeface="Tahoma"/>
                <a:hlinkClick r:id="rId3"/>
              </a:rPr>
              <a:t>Universitas Islam Indonesia</a:t>
            </a:r>
            <a:endParaRPr lang="en-US" sz="2000">
              <a:latin typeface="Aldhabi"/>
              <a:ea typeface="Tahoma"/>
              <a:cs typeface="Tahoma"/>
            </a:endParaRPr>
          </a:p>
          <a:p>
            <a:r>
              <a:rPr lang="en-US" sz="2000">
                <a:latin typeface="Aldhabi"/>
                <a:ea typeface="Tahoma"/>
                <a:cs typeface="Tahoma"/>
                <a:hlinkClick r:id="rId4"/>
              </a:rPr>
              <a:t>Universitas Gadjah Mada</a:t>
            </a:r>
            <a:endParaRPr lang="en-US" sz="2000">
              <a:latin typeface="Aldhabi"/>
              <a:ea typeface="Tahoma"/>
              <a:cs typeface="Tahoma"/>
            </a:endParaRPr>
          </a:p>
          <a:p>
            <a:r>
              <a:rPr lang="en-US" sz="2000">
                <a:latin typeface="Aldhabi"/>
                <a:ea typeface="Tahoma"/>
                <a:cs typeface="Tahoma"/>
                <a:hlinkClick r:id="rId5"/>
              </a:rPr>
              <a:t>Universitas Negeri Yogyakarta</a:t>
            </a:r>
            <a:endParaRPr lang="en-US" sz="2000">
              <a:latin typeface="Aldhabi"/>
              <a:ea typeface="Tahoma"/>
              <a:cs typeface="Tahoma"/>
            </a:endParaRPr>
          </a:p>
          <a:p>
            <a:r>
              <a:rPr lang="en-US" sz="2000">
                <a:latin typeface="Aldhabi"/>
                <a:ea typeface="Tahoma"/>
                <a:cs typeface="Tahoma"/>
                <a:hlinkClick r:id="rId6"/>
              </a:rPr>
              <a:t>Universitas Brawijaya</a:t>
            </a:r>
            <a:endParaRPr lang="en-US" sz="2000">
              <a:latin typeface="Aldhabi"/>
              <a:ea typeface="Tahoma"/>
              <a:cs typeface="Tahoma"/>
            </a:endParaRPr>
          </a:p>
          <a:p>
            <a:r>
              <a:rPr lang="en-US" sz="2000">
                <a:latin typeface="Aldhabi"/>
                <a:ea typeface="Tahoma"/>
                <a:cs typeface="Tahoma"/>
                <a:hlinkClick r:id="rId7"/>
              </a:rPr>
              <a:t>Stenden University Bali</a:t>
            </a:r>
            <a:endParaRPr lang="en-US" sz="2000">
              <a:latin typeface="Aldhabi"/>
              <a:ea typeface="Tahoma"/>
              <a:cs typeface="Tahoma"/>
            </a:endParaRPr>
          </a:p>
          <a:p>
            <a:r>
              <a:rPr lang="en-US" sz="2000">
                <a:latin typeface="Aldhabi"/>
                <a:ea typeface="Tahoma"/>
                <a:cs typeface="Tahoma"/>
                <a:hlinkClick r:id="rId8"/>
              </a:rPr>
              <a:t>Universitas Muhammadiyah Yogyakarta</a:t>
            </a:r>
            <a:endParaRPr lang="en-US" sz="2000">
              <a:latin typeface="Aldhabi"/>
              <a:ea typeface="Tahoma"/>
              <a:cs typeface="Tahoma"/>
            </a:endParaRPr>
          </a:p>
          <a:p>
            <a:r>
              <a:rPr lang="en-US" sz="2000">
                <a:latin typeface="Aldhabi"/>
                <a:ea typeface="Tahoma"/>
                <a:cs typeface="Tahoma"/>
                <a:hlinkClick r:id="rId9"/>
              </a:rPr>
              <a:t>Institut Pertanian Bogor</a:t>
            </a:r>
            <a:endParaRPr lang="en-US" sz="2000">
              <a:latin typeface="Aldhabi"/>
              <a:ea typeface="Tahoma"/>
              <a:cs typeface="Tahoma"/>
            </a:endParaRPr>
          </a:p>
          <a:p>
            <a:r>
              <a:rPr lang="en-US" sz="2000">
                <a:latin typeface="Aldhabi"/>
                <a:ea typeface="Tahoma"/>
                <a:cs typeface="Tahoma"/>
                <a:hlinkClick r:id="rId10"/>
              </a:rPr>
              <a:t>Universitas Indonesia</a:t>
            </a:r>
            <a:endParaRPr lang="en-US" sz="2000">
              <a:latin typeface="Aldhabi"/>
              <a:ea typeface="Tahoma"/>
              <a:cs typeface="Tahoma"/>
            </a:endParaRPr>
          </a:p>
          <a:p>
            <a:r>
              <a:rPr lang="en-US" sz="2000">
                <a:latin typeface="Aldhabi"/>
                <a:ea typeface="Tahoma"/>
                <a:cs typeface="Tahoma"/>
                <a:hlinkClick r:id="rId11"/>
              </a:rPr>
              <a:t>Universitas Diponegoro</a:t>
            </a:r>
            <a:endParaRPr lang="en-US" sz="2000">
              <a:latin typeface="Aldhabi"/>
              <a:ea typeface="Tahoma"/>
              <a:cs typeface="Tahoma"/>
            </a:endParaRPr>
          </a:p>
          <a:p>
            <a:endParaRPr lang="en-US" sz="20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D1A283-1031-43C4-9640-BD48EC06D08C}"/>
              </a:ext>
            </a:extLst>
          </p:cNvPr>
          <p:cNvSpPr txBox="1"/>
          <p:nvPr/>
        </p:nvSpPr>
        <p:spPr>
          <a:xfrm>
            <a:off x="6170246" y="2340708"/>
            <a:ext cx="4775198" cy="31700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en-US" sz="2000">
                <a:solidFill>
                  <a:srgbClr val="0563C1"/>
                </a:solidFill>
                <a:latin typeface="Tahoma"/>
                <a:cs typeface="Arial"/>
                <a:hlinkClick r:id="rId12"/>
              </a:rPr>
              <a:t>Universitas Ahmad Dahlan</a:t>
            </a:r>
            <a:r>
              <a:rPr lang="en-US" sz="2000">
                <a:latin typeface="Tahoma"/>
                <a:cs typeface="Arial"/>
              </a:rPr>
              <a:t>​</a:t>
            </a:r>
          </a:p>
          <a:p>
            <a:pPr>
              <a:buChar char="•"/>
            </a:pPr>
            <a:r>
              <a:rPr lang="en-US" sz="2000">
                <a:solidFill>
                  <a:srgbClr val="0563C1"/>
                </a:solidFill>
                <a:latin typeface="Tahoma"/>
                <a:cs typeface="Arial"/>
                <a:hlinkClick r:id="rId13"/>
              </a:rPr>
              <a:t>Universitas Jember</a:t>
            </a:r>
            <a:r>
              <a:rPr lang="en-US" sz="2000">
                <a:latin typeface="Tahoma"/>
                <a:cs typeface="Arial"/>
              </a:rPr>
              <a:t>​</a:t>
            </a:r>
            <a:endParaRPr lang="en-US" sz="2000">
              <a:latin typeface="Tahoma"/>
              <a:ea typeface="Tahoma"/>
              <a:cs typeface="Arial"/>
            </a:endParaRPr>
          </a:p>
          <a:p>
            <a:pPr>
              <a:buChar char="•"/>
            </a:pPr>
            <a:r>
              <a:rPr lang="en-US" sz="2000">
                <a:solidFill>
                  <a:srgbClr val="0563C1"/>
                </a:solidFill>
                <a:latin typeface="Tahoma"/>
                <a:cs typeface="Arial"/>
                <a:hlinkClick r:id="rId14"/>
              </a:rPr>
              <a:t>Universitas Negeri Sebelas Maret</a:t>
            </a:r>
            <a:r>
              <a:rPr lang="en-US" sz="2000">
                <a:latin typeface="Tahoma"/>
                <a:cs typeface="Arial"/>
              </a:rPr>
              <a:t>​</a:t>
            </a:r>
            <a:endParaRPr lang="en-US" sz="2000">
              <a:latin typeface="Tahoma"/>
              <a:ea typeface="Tahoma"/>
              <a:cs typeface="Arial"/>
            </a:endParaRPr>
          </a:p>
          <a:p>
            <a:pPr>
              <a:buChar char="•"/>
            </a:pPr>
            <a:r>
              <a:rPr lang="en-US" sz="2000">
                <a:solidFill>
                  <a:srgbClr val="0563C1"/>
                </a:solidFill>
                <a:latin typeface="Tahoma"/>
                <a:cs typeface="Arial"/>
                <a:hlinkClick r:id="rId15"/>
              </a:rPr>
              <a:t>Universitas Hasanuddin</a:t>
            </a:r>
            <a:r>
              <a:rPr lang="en-US" sz="2000">
                <a:latin typeface="Tahoma"/>
                <a:cs typeface="Arial"/>
              </a:rPr>
              <a:t>​</a:t>
            </a:r>
            <a:endParaRPr lang="en-US" sz="2000">
              <a:latin typeface="Tahoma"/>
              <a:ea typeface="Tahoma"/>
              <a:cs typeface="Arial"/>
            </a:endParaRPr>
          </a:p>
          <a:p>
            <a:pPr>
              <a:buChar char="•"/>
            </a:pPr>
            <a:r>
              <a:rPr lang="en-US" sz="2000">
                <a:solidFill>
                  <a:srgbClr val="0563C1"/>
                </a:solidFill>
                <a:latin typeface="Tahoma"/>
                <a:cs typeface="Arial"/>
                <a:hlinkClick r:id="rId16"/>
              </a:rPr>
              <a:t>Universitas Sumatera Utara</a:t>
            </a:r>
            <a:r>
              <a:rPr lang="en-US" sz="2000">
                <a:latin typeface="Tahoma"/>
                <a:cs typeface="Arial"/>
              </a:rPr>
              <a:t>​</a:t>
            </a:r>
            <a:endParaRPr lang="en-US" sz="2000">
              <a:latin typeface="Tahoma"/>
              <a:ea typeface="Tahoma"/>
              <a:cs typeface="Arial"/>
            </a:endParaRPr>
          </a:p>
          <a:p>
            <a:pPr>
              <a:buChar char="•"/>
            </a:pPr>
            <a:r>
              <a:rPr lang="en-US" sz="2000">
                <a:solidFill>
                  <a:srgbClr val="0563C1"/>
                </a:solidFill>
                <a:latin typeface="Tahoma"/>
                <a:cs typeface="Arial"/>
                <a:hlinkClick r:id="rId17"/>
              </a:rPr>
              <a:t>Universitas Negeri Semarang</a:t>
            </a:r>
            <a:r>
              <a:rPr lang="en-US" sz="2000">
                <a:latin typeface="Tahoma"/>
                <a:cs typeface="Arial"/>
              </a:rPr>
              <a:t>​</a:t>
            </a:r>
            <a:endParaRPr lang="en-US" sz="2000">
              <a:latin typeface="Tahoma"/>
              <a:ea typeface="Tahoma"/>
              <a:cs typeface="Arial"/>
            </a:endParaRPr>
          </a:p>
          <a:p>
            <a:pPr>
              <a:buChar char="•"/>
            </a:pPr>
            <a:r>
              <a:rPr lang="en-US" sz="2000">
                <a:solidFill>
                  <a:srgbClr val="0563C1"/>
                </a:solidFill>
                <a:latin typeface="Tahoma"/>
                <a:cs typeface="Arial"/>
                <a:hlinkClick r:id="rId18"/>
              </a:rPr>
              <a:t>Universitas Negeri Malang</a:t>
            </a:r>
            <a:r>
              <a:rPr lang="en-US" sz="2000">
                <a:latin typeface="Tahoma"/>
                <a:cs typeface="Arial"/>
              </a:rPr>
              <a:t>​</a:t>
            </a:r>
            <a:endParaRPr lang="en-US" sz="2000">
              <a:latin typeface="Tahoma"/>
              <a:ea typeface="Tahoma"/>
              <a:cs typeface="Arial"/>
            </a:endParaRPr>
          </a:p>
          <a:p>
            <a:pPr>
              <a:buChar char="•"/>
            </a:pPr>
            <a:r>
              <a:rPr lang="en-US" sz="2000">
                <a:solidFill>
                  <a:srgbClr val="0563C1"/>
                </a:solidFill>
                <a:latin typeface="Tahoma"/>
                <a:cs typeface="Arial"/>
                <a:hlinkClick r:id="rId19"/>
              </a:rPr>
              <a:t>Universitas Lambung Mangkurat</a:t>
            </a:r>
            <a:r>
              <a:rPr lang="en-US" sz="2000">
                <a:latin typeface="Tahoma"/>
                <a:cs typeface="Arial"/>
              </a:rPr>
              <a:t>​</a:t>
            </a:r>
            <a:endParaRPr lang="en-US" sz="2000">
              <a:latin typeface="Tahoma"/>
              <a:ea typeface="Tahoma"/>
              <a:cs typeface="Arial"/>
            </a:endParaRPr>
          </a:p>
          <a:p>
            <a:pPr>
              <a:buChar char="•"/>
            </a:pPr>
            <a:r>
              <a:rPr lang="en-US" sz="2000">
                <a:solidFill>
                  <a:srgbClr val="0563C1"/>
                </a:solidFill>
                <a:latin typeface="Tahoma"/>
                <a:cs typeface="Arial"/>
                <a:hlinkClick r:id="rId20"/>
              </a:rPr>
              <a:t>Telkom University</a:t>
            </a:r>
            <a:endParaRPr lang="en-US" sz="2000">
              <a:solidFill>
                <a:srgbClr val="0563C1"/>
              </a:solidFill>
              <a:latin typeface="Tahoma"/>
              <a:ea typeface="Tahoma"/>
              <a:cs typeface="Arial"/>
              <a:hlinkClick r:id="rId20"/>
            </a:endParaRPr>
          </a:p>
          <a:p>
            <a:pPr>
              <a:buChar char="•"/>
            </a:pPr>
            <a:r>
              <a:rPr lang="en-US" sz="2000">
                <a:solidFill>
                  <a:srgbClr val="0563C1"/>
                </a:solidFill>
                <a:latin typeface="Tahoma"/>
                <a:ea typeface="Tahoma"/>
                <a:cs typeface="Arial"/>
              </a:rPr>
              <a:t> Dll . . .</a:t>
            </a:r>
          </a:p>
        </p:txBody>
      </p:sp>
    </p:spTree>
    <p:extLst>
      <p:ext uri="{BB962C8B-B14F-4D97-AF65-F5344CB8AC3E}">
        <p14:creationId xmlns:p14="http://schemas.microsoft.com/office/powerpoint/2010/main" val="2472856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CED5D-2640-4D9B-9199-691524C9BC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04003" y="1746789"/>
            <a:ext cx="4087306" cy="2257212"/>
          </a:xfrm>
        </p:spPr>
        <p:txBody>
          <a:bodyPr anchor="b">
            <a:normAutofit/>
          </a:bodyPr>
          <a:lstStyle/>
          <a:p>
            <a:pPr algn="l"/>
            <a:r>
              <a:rPr lang="en-US" sz="4800" err="1">
                <a:latin typeface="Product Sans"/>
                <a:ea typeface="Tahoma"/>
                <a:cs typeface="Tahoma"/>
              </a:rPr>
              <a:t>Fasilitas</a:t>
            </a:r>
            <a:r>
              <a:rPr lang="en-US" sz="4800">
                <a:latin typeface="Product Sans"/>
                <a:ea typeface="Tahoma"/>
                <a:cs typeface="Tahoma"/>
              </a:rPr>
              <a:t> </a:t>
            </a:r>
            <a:r>
              <a:rPr lang="en-US" sz="4800" err="1">
                <a:latin typeface="Product Sans"/>
                <a:ea typeface="Tahoma"/>
                <a:cs typeface="Tahoma"/>
              </a:rPr>
              <a:t>penyimpanan</a:t>
            </a:r>
            <a:r>
              <a:rPr lang="en-US" sz="4800">
                <a:latin typeface="Product Sans"/>
                <a:ea typeface="Tahoma"/>
                <a:cs typeface="Tahoma"/>
              </a:rPr>
              <a:t> file dan share 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EF9C05-C5C5-4EAF-8F9F-2B3AC287C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67661" y="4797357"/>
            <a:ext cx="4087305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>
                <a:latin typeface="Product Sans" panose="020B0403030502040203" pitchFamily="34" charset="0"/>
              </a:rPr>
              <a:t>Cloud Storage</a:t>
            </a:r>
          </a:p>
          <a:p>
            <a:pPr algn="l"/>
            <a:r>
              <a:rPr lang="en-US" sz="2000">
                <a:latin typeface="Product Sans" panose="020B0403030502040203" pitchFamily="34" charset="0"/>
              </a:rPr>
              <a:t>UNIVERSITAS JEMBER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A0DF6BD-605F-4C9D-99FA-CB5538626C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6" r="-1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CECED5D-2640-4D9B-9199-691524C9BCAC}"/>
              </a:ext>
            </a:extLst>
          </p:cNvPr>
          <p:cNvSpPr txBox="1">
            <a:spLocks/>
          </p:cNvSpPr>
          <p:nvPr/>
        </p:nvSpPr>
        <p:spPr>
          <a:xfrm>
            <a:off x="7346202" y="68533"/>
            <a:ext cx="4737015" cy="926719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6100">
                <a:solidFill>
                  <a:srgbClr val="00B0F0"/>
                </a:solidFill>
                <a:latin typeface="Harlow Solid Italic"/>
                <a:ea typeface="Tahoma"/>
                <a:cs typeface="Tahoma"/>
              </a:rPr>
              <a:t>Kawanda</a:t>
            </a:r>
            <a:endParaRPr lang="en-US" sz="6100">
              <a:solidFill>
                <a:srgbClr val="00B0F0"/>
              </a:solidFill>
              <a:latin typeface="Harlow Solid Italic" panose="04030604020F02020D02" pitchFamily="82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FA9A1FA-502F-4C26-8241-8BE3ACF42846}"/>
              </a:ext>
            </a:extLst>
          </p:cNvPr>
          <p:cNvSpPr txBox="1">
            <a:spLocks/>
          </p:cNvSpPr>
          <p:nvPr/>
        </p:nvSpPr>
        <p:spPr>
          <a:xfrm>
            <a:off x="1074964" y="535732"/>
            <a:ext cx="4087305" cy="6367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>
                <a:latin typeface="Product Sans"/>
                <a:ea typeface="Tahoma"/>
                <a:cs typeface="Tahoma"/>
              </a:rPr>
              <a:t>https://kawanda.unej.ac.id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47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25A51-5203-407D-901F-4AC51AD58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4262" y="1648200"/>
            <a:ext cx="4282983" cy="120036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latin typeface="+mj-lt"/>
                <a:ea typeface="+mj-ea"/>
                <a:cs typeface="+mj-cs"/>
              </a:rPr>
              <a:t>Cloud Storage</a:t>
            </a:r>
            <a:br>
              <a:rPr lang="en-US" sz="3600">
                <a:latin typeface="+mj-lt"/>
                <a:ea typeface="+mj-ea"/>
                <a:cs typeface="+mj-cs"/>
              </a:rPr>
            </a:br>
            <a:r>
              <a:rPr lang="en-US" sz="3600" err="1">
                <a:latin typeface="+mj-lt"/>
                <a:ea typeface="+mj-ea"/>
                <a:cs typeface="+mj-cs"/>
              </a:rPr>
              <a:t>Universitas</a:t>
            </a:r>
            <a:r>
              <a:rPr lang="en-US" sz="3600">
                <a:latin typeface="+mj-lt"/>
                <a:ea typeface="+mj-ea"/>
                <a:cs typeface="+mj-cs"/>
              </a:rPr>
              <a:t> </a:t>
            </a:r>
            <a:r>
              <a:rPr lang="en-US" sz="3600" err="1">
                <a:latin typeface="+mj-lt"/>
                <a:ea typeface="+mj-ea"/>
                <a:cs typeface="+mj-cs"/>
              </a:rPr>
              <a:t>Jember</a:t>
            </a:r>
            <a:endParaRPr lang="en-US" sz="3600">
              <a:latin typeface="+mj-lt"/>
              <a:ea typeface="+mj-ea"/>
              <a:cs typeface="+mj-cs"/>
            </a:endParaRPr>
          </a:p>
        </p:txBody>
      </p:sp>
      <p:pic>
        <p:nvPicPr>
          <p:cNvPr id="11" name="Content Placeholder 10" descr="A computer sitting on top of a wooden table&#10;&#10;Description automatically generated">
            <a:extLst>
              <a:ext uri="{FF2B5EF4-FFF2-40B4-BE49-F238E27FC236}">
                <a16:creationId xmlns:a16="http://schemas.microsoft.com/office/drawing/2014/main" id="{20D5842A-E45F-4BB6-AAE0-DCDEA2C806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9" r="8942" b="-1"/>
          <a:stretch/>
        </p:blipFill>
        <p:spPr>
          <a:xfrm>
            <a:off x="576244" y="650494"/>
            <a:ext cx="5628018" cy="532414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402CB9-0F24-46EA-83B4-16A9C0EAC9BF}"/>
              </a:ext>
            </a:extLst>
          </p:cNvPr>
          <p:cNvSpPr txBox="1">
            <a:spLocks/>
          </p:cNvSpPr>
          <p:nvPr/>
        </p:nvSpPr>
        <p:spPr>
          <a:xfrm>
            <a:off x="7031194" y="2696119"/>
            <a:ext cx="4282984" cy="3511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err="1">
                <a:latin typeface="+mn-lt"/>
                <a:ea typeface="+mn-ea"/>
                <a:cs typeface="+mn-cs"/>
              </a:rPr>
              <a:t>Kawanda</a:t>
            </a:r>
            <a:r>
              <a:rPr lang="en-US" sz="1800">
                <a:latin typeface="+mn-lt"/>
                <a:ea typeface="+mn-ea"/>
                <a:cs typeface="+mn-cs"/>
              </a:rPr>
              <a:t> </a:t>
            </a:r>
            <a:r>
              <a:rPr lang="en-US" sz="1800" err="1">
                <a:latin typeface="+mn-lt"/>
                <a:ea typeface="+mn-ea"/>
                <a:cs typeface="+mn-cs"/>
              </a:rPr>
              <a:t>sebuah</a:t>
            </a:r>
            <a:r>
              <a:rPr lang="en-US" sz="1800">
                <a:latin typeface="+mn-lt"/>
                <a:ea typeface="+mn-ea"/>
                <a:cs typeface="+mn-cs"/>
              </a:rPr>
              <a:t> </a:t>
            </a:r>
            <a:r>
              <a:rPr lang="en-US" sz="1800" err="1">
                <a:latin typeface="+mn-lt"/>
                <a:ea typeface="+mn-ea"/>
                <a:cs typeface="+mn-cs"/>
              </a:rPr>
              <a:t>aplikasi</a:t>
            </a:r>
            <a:r>
              <a:rPr lang="en-US" sz="1800">
                <a:latin typeface="+mn-lt"/>
                <a:ea typeface="+mn-ea"/>
                <a:cs typeface="+mn-cs"/>
              </a:rPr>
              <a:t> </a:t>
            </a:r>
            <a:r>
              <a:rPr lang="en-US" sz="1800" err="1">
                <a:latin typeface="+mn-lt"/>
                <a:ea typeface="+mn-ea"/>
                <a:cs typeface="+mn-cs"/>
              </a:rPr>
              <a:t>berbasis</a:t>
            </a:r>
            <a:r>
              <a:rPr lang="en-US" sz="1800">
                <a:latin typeface="+mn-lt"/>
                <a:ea typeface="+mn-ea"/>
                <a:cs typeface="+mn-cs"/>
              </a:rPr>
              <a:t> </a:t>
            </a:r>
            <a:r>
              <a:rPr lang="en-US" sz="1800" err="1">
                <a:latin typeface="+mn-lt"/>
                <a:ea typeface="+mn-ea"/>
                <a:cs typeface="+mn-cs"/>
              </a:rPr>
              <a:t>nextcloud</a:t>
            </a:r>
            <a:r>
              <a:rPr lang="en-US" sz="1800">
                <a:latin typeface="+mn-lt"/>
                <a:ea typeface="+mn-ea"/>
                <a:cs typeface="+mn-cs"/>
              </a:rPr>
              <a:t> yang </a:t>
            </a:r>
            <a:r>
              <a:rPr lang="en-US" sz="1800" err="1">
                <a:latin typeface="+mn-lt"/>
                <a:ea typeface="+mn-ea"/>
                <a:cs typeface="+mn-cs"/>
              </a:rPr>
              <a:t>dapat</a:t>
            </a:r>
            <a:r>
              <a:rPr lang="en-US" sz="1800">
                <a:latin typeface="+mn-lt"/>
                <a:ea typeface="+mn-ea"/>
                <a:cs typeface="+mn-cs"/>
              </a:rPr>
              <a:t> </a:t>
            </a:r>
            <a:r>
              <a:rPr lang="en-US" sz="1800" err="1">
                <a:latin typeface="+mn-lt"/>
                <a:ea typeface="+mn-ea"/>
                <a:cs typeface="+mn-cs"/>
              </a:rPr>
              <a:t>memudahkan</a:t>
            </a:r>
            <a:r>
              <a:rPr lang="en-US" sz="1800">
                <a:latin typeface="+mn-lt"/>
                <a:ea typeface="+mn-ea"/>
                <a:cs typeface="+mn-cs"/>
              </a:rPr>
              <a:t> user </a:t>
            </a:r>
            <a:r>
              <a:rPr lang="en-US" sz="1800" err="1">
                <a:latin typeface="+mn-lt"/>
                <a:ea typeface="+mn-ea"/>
                <a:cs typeface="+mn-cs"/>
              </a:rPr>
              <a:t>untuk</a:t>
            </a:r>
            <a:r>
              <a:rPr lang="en-US" sz="1800">
                <a:latin typeface="+mn-lt"/>
                <a:ea typeface="+mn-ea"/>
                <a:cs typeface="+mn-cs"/>
              </a:rPr>
              <a:t> </a:t>
            </a:r>
            <a:r>
              <a:rPr lang="en-US" sz="1800" err="1">
                <a:latin typeface="+mn-lt"/>
                <a:ea typeface="+mn-ea"/>
                <a:cs typeface="+mn-cs"/>
              </a:rPr>
              <a:t>mengakses</a:t>
            </a:r>
            <a:r>
              <a:rPr lang="en-US" sz="1800">
                <a:latin typeface="+mn-lt"/>
                <a:ea typeface="+mn-ea"/>
                <a:cs typeface="+mn-cs"/>
              </a:rPr>
              <a:t>, </a:t>
            </a:r>
            <a:r>
              <a:rPr lang="en-US" sz="1800" err="1">
                <a:latin typeface="+mn-lt"/>
                <a:ea typeface="+mn-ea"/>
                <a:cs typeface="+mn-cs"/>
              </a:rPr>
              <a:t>menyinkronkan</a:t>
            </a:r>
            <a:r>
              <a:rPr lang="en-US" sz="1800">
                <a:latin typeface="+mn-lt"/>
                <a:ea typeface="+mn-ea"/>
                <a:cs typeface="+mn-cs"/>
              </a:rPr>
              <a:t> </a:t>
            </a:r>
            <a:r>
              <a:rPr lang="en-US" sz="1800" err="1">
                <a:latin typeface="+mn-lt"/>
                <a:ea typeface="+mn-ea"/>
                <a:cs typeface="+mn-cs"/>
              </a:rPr>
              <a:t>dan</a:t>
            </a:r>
            <a:r>
              <a:rPr lang="en-US" sz="1800">
                <a:latin typeface="+mn-lt"/>
                <a:ea typeface="+mn-ea"/>
                <a:cs typeface="+mn-cs"/>
              </a:rPr>
              <a:t> </a:t>
            </a:r>
            <a:r>
              <a:rPr lang="en-US" sz="1800" err="1">
                <a:latin typeface="+mn-lt"/>
                <a:ea typeface="+mn-ea"/>
                <a:cs typeface="+mn-cs"/>
              </a:rPr>
              <a:t>berbagi</a:t>
            </a:r>
            <a:r>
              <a:rPr lang="en-US" sz="1800">
                <a:latin typeface="+mn-lt"/>
                <a:ea typeface="+mn-ea"/>
                <a:cs typeface="+mn-cs"/>
              </a:rPr>
              <a:t> file </a:t>
            </a:r>
            <a:r>
              <a:rPr lang="en-US" sz="1800" err="1">
                <a:latin typeface="+mn-lt"/>
                <a:ea typeface="+mn-ea"/>
                <a:cs typeface="+mn-cs"/>
              </a:rPr>
              <a:t>pada</a:t>
            </a:r>
            <a:r>
              <a:rPr lang="en-US" sz="1800">
                <a:latin typeface="+mn-lt"/>
                <a:ea typeface="+mn-ea"/>
                <a:cs typeface="+mn-cs"/>
              </a:rPr>
              <a:t> </a:t>
            </a:r>
            <a:r>
              <a:rPr lang="en-US" sz="1800" err="1">
                <a:latin typeface="+mn-lt"/>
                <a:ea typeface="+mn-ea"/>
                <a:cs typeface="+mn-cs"/>
              </a:rPr>
              <a:t>perangkat</a:t>
            </a:r>
            <a:r>
              <a:rPr lang="en-US" sz="1800">
                <a:latin typeface="+mn-lt"/>
                <a:ea typeface="+mn-ea"/>
                <a:cs typeface="+mn-cs"/>
              </a:rPr>
              <a:t> </a:t>
            </a:r>
            <a:r>
              <a:rPr lang="en-US" sz="1800" err="1">
                <a:latin typeface="+mn-lt"/>
                <a:ea typeface="+mn-ea"/>
                <a:cs typeface="+mn-cs"/>
              </a:rPr>
              <a:t>apa</a:t>
            </a:r>
            <a:r>
              <a:rPr lang="en-US" sz="1800">
                <a:latin typeface="+mn-lt"/>
                <a:ea typeface="+mn-ea"/>
                <a:cs typeface="+mn-cs"/>
              </a:rPr>
              <a:t> pun. </a:t>
            </a:r>
            <a:r>
              <a:rPr lang="en-US" sz="1800" err="1">
                <a:latin typeface="+mn-lt"/>
                <a:ea typeface="+mn-ea"/>
                <a:cs typeface="+mn-cs"/>
              </a:rPr>
              <a:t>Kawanda</a:t>
            </a:r>
            <a:r>
              <a:rPr lang="en-US" sz="1800">
                <a:latin typeface="+mn-lt"/>
                <a:ea typeface="+mn-ea"/>
                <a:cs typeface="+mn-cs"/>
              </a:rPr>
              <a:t> </a:t>
            </a:r>
            <a:r>
              <a:rPr lang="en-US" sz="1800" err="1">
                <a:latin typeface="+mn-lt"/>
                <a:ea typeface="+mn-ea"/>
                <a:cs typeface="+mn-cs"/>
              </a:rPr>
              <a:t>juga</a:t>
            </a:r>
            <a:r>
              <a:rPr lang="en-US" sz="1800">
                <a:latin typeface="+mn-lt"/>
                <a:ea typeface="+mn-ea"/>
                <a:cs typeface="+mn-cs"/>
              </a:rPr>
              <a:t> </a:t>
            </a:r>
            <a:r>
              <a:rPr lang="en-US" sz="1800" err="1">
                <a:latin typeface="+mn-lt"/>
                <a:ea typeface="+mn-ea"/>
                <a:cs typeface="+mn-cs"/>
              </a:rPr>
              <a:t>dilengkapi</a:t>
            </a:r>
            <a:r>
              <a:rPr lang="en-US" sz="1800">
                <a:latin typeface="+mn-lt"/>
                <a:ea typeface="+mn-ea"/>
                <a:cs typeface="+mn-cs"/>
              </a:rPr>
              <a:t> </a:t>
            </a:r>
            <a:r>
              <a:rPr lang="en-US" sz="1800" err="1">
                <a:latin typeface="+mn-lt"/>
                <a:ea typeface="+mn-ea"/>
                <a:cs typeface="+mn-cs"/>
              </a:rPr>
              <a:t>dengan</a:t>
            </a:r>
            <a:r>
              <a:rPr lang="en-US" sz="1800">
                <a:latin typeface="+mn-lt"/>
                <a:ea typeface="+mn-ea"/>
                <a:cs typeface="+mn-cs"/>
              </a:rPr>
              <a:t> </a:t>
            </a:r>
            <a:r>
              <a:rPr lang="en-US" sz="1800" err="1">
                <a:latin typeface="+mn-lt"/>
                <a:ea typeface="+mn-ea"/>
                <a:cs typeface="+mn-cs"/>
              </a:rPr>
              <a:t>fasilitas</a:t>
            </a:r>
            <a:r>
              <a:rPr lang="en-US" sz="1800">
                <a:latin typeface="+mn-lt"/>
                <a:ea typeface="+mn-ea"/>
                <a:cs typeface="+mn-cs"/>
              </a:rPr>
              <a:t> </a:t>
            </a:r>
            <a:r>
              <a:rPr lang="en-US" sz="1800" err="1">
                <a:latin typeface="+mn-lt"/>
                <a:ea typeface="+mn-ea"/>
                <a:cs typeface="+mn-cs"/>
              </a:rPr>
              <a:t>komunikasi</a:t>
            </a:r>
            <a:r>
              <a:rPr lang="en-US" sz="1800">
                <a:latin typeface="+mn-lt"/>
                <a:ea typeface="+mn-ea"/>
                <a:cs typeface="+mn-cs"/>
              </a:rPr>
              <a:t> </a:t>
            </a:r>
            <a:r>
              <a:rPr lang="en-US" sz="1800" err="1">
                <a:latin typeface="+mn-lt"/>
                <a:ea typeface="+mn-ea"/>
                <a:cs typeface="+mn-cs"/>
              </a:rPr>
              <a:t>dan</a:t>
            </a:r>
            <a:r>
              <a:rPr lang="en-US" sz="1800">
                <a:latin typeface="+mn-lt"/>
                <a:ea typeface="+mn-ea"/>
                <a:cs typeface="+mn-cs"/>
              </a:rPr>
              <a:t> </a:t>
            </a:r>
            <a:r>
              <a:rPr lang="en-US" sz="1800" err="1">
                <a:latin typeface="+mn-lt"/>
                <a:ea typeface="+mn-ea"/>
                <a:cs typeface="+mn-cs"/>
              </a:rPr>
              <a:t>kolaborasi</a:t>
            </a:r>
            <a:r>
              <a:rPr lang="en-US" sz="1800">
                <a:latin typeface="+mn-lt"/>
                <a:ea typeface="+mn-ea"/>
                <a:cs typeface="+mn-cs"/>
              </a:rPr>
              <a:t>, </a:t>
            </a:r>
            <a:r>
              <a:rPr lang="en-US" sz="1800" err="1">
                <a:latin typeface="+mn-lt"/>
                <a:ea typeface="+mn-ea"/>
                <a:cs typeface="+mn-cs"/>
              </a:rPr>
              <a:t>misalnya</a:t>
            </a:r>
            <a:r>
              <a:rPr lang="en-US" sz="1800">
                <a:latin typeface="+mn-lt"/>
                <a:ea typeface="+mn-ea"/>
                <a:cs typeface="+mn-cs"/>
              </a:rPr>
              <a:t> </a:t>
            </a:r>
            <a:r>
              <a:rPr lang="en-US" sz="1800" err="1">
                <a:latin typeface="+mn-lt"/>
                <a:ea typeface="+mn-ea"/>
                <a:cs typeface="+mn-cs"/>
              </a:rPr>
              <a:t>dalam</a:t>
            </a:r>
            <a:r>
              <a:rPr lang="en-US" sz="1800">
                <a:latin typeface="+mn-lt"/>
                <a:ea typeface="+mn-ea"/>
                <a:cs typeface="+mn-cs"/>
              </a:rPr>
              <a:t> </a:t>
            </a:r>
            <a:r>
              <a:rPr lang="en-US" sz="1800" err="1">
                <a:latin typeface="+mn-lt"/>
                <a:ea typeface="+mn-ea"/>
                <a:cs typeface="+mn-cs"/>
              </a:rPr>
              <a:t>hal</a:t>
            </a:r>
            <a:r>
              <a:rPr lang="en-US" sz="1800">
                <a:latin typeface="+mn-lt"/>
                <a:ea typeface="+mn-ea"/>
                <a:cs typeface="+mn-cs"/>
              </a:rPr>
              <a:t> </a:t>
            </a:r>
            <a:r>
              <a:rPr lang="en-US" sz="1800" err="1">
                <a:latin typeface="+mn-lt"/>
                <a:ea typeface="+mn-ea"/>
                <a:cs typeface="+mn-cs"/>
              </a:rPr>
              <a:t>pengeditan</a:t>
            </a:r>
            <a:r>
              <a:rPr lang="en-US" sz="1800">
                <a:latin typeface="+mn-lt"/>
                <a:ea typeface="+mn-ea"/>
                <a:cs typeface="+mn-cs"/>
              </a:rPr>
              <a:t> </a:t>
            </a:r>
            <a:r>
              <a:rPr lang="en-US" sz="1800" err="1">
                <a:latin typeface="+mn-lt"/>
                <a:ea typeface="+mn-ea"/>
                <a:cs typeface="+mn-cs"/>
              </a:rPr>
              <a:t>dokumen</a:t>
            </a:r>
            <a:r>
              <a:rPr lang="en-US" sz="1800">
                <a:latin typeface="+mn-lt"/>
                <a:ea typeface="+mn-ea"/>
                <a:cs typeface="+mn-cs"/>
              </a:rPr>
              <a:t> </a:t>
            </a:r>
            <a:r>
              <a:rPr lang="en-US" sz="1800" err="1">
                <a:latin typeface="+mn-lt"/>
                <a:ea typeface="+mn-ea"/>
                <a:cs typeface="+mn-cs"/>
              </a:rPr>
              <a:t>secara</a:t>
            </a:r>
            <a:r>
              <a:rPr lang="en-US" sz="1800">
                <a:latin typeface="+mn-lt"/>
                <a:ea typeface="+mn-ea"/>
                <a:cs typeface="+mn-cs"/>
              </a:rPr>
              <a:t> online </a:t>
            </a:r>
            <a:r>
              <a:rPr lang="en-US" sz="1800" err="1">
                <a:latin typeface="+mn-lt"/>
                <a:ea typeface="+mn-ea"/>
                <a:cs typeface="+mn-cs"/>
              </a:rPr>
              <a:t>dan</a:t>
            </a:r>
            <a:r>
              <a:rPr lang="en-US" sz="1800">
                <a:latin typeface="+mn-lt"/>
                <a:ea typeface="+mn-ea"/>
                <a:cs typeface="+mn-cs"/>
              </a:rPr>
              <a:t> audio/video call.</a:t>
            </a:r>
          </a:p>
        </p:txBody>
      </p:sp>
    </p:spTree>
    <p:extLst>
      <p:ext uri="{BB962C8B-B14F-4D97-AF65-F5344CB8AC3E}">
        <p14:creationId xmlns:p14="http://schemas.microsoft.com/office/powerpoint/2010/main" val="35540253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CC66E84-2B42-463F-8329-75BA0D5212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014C99-8BBE-412C-889C-CFA57C0EE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810" y="1136073"/>
            <a:ext cx="4036334" cy="438156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5400" err="1">
                <a:latin typeface="+mj-lt"/>
                <a:ea typeface="+mj-ea"/>
                <a:cs typeface="+mj-cs"/>
              </a:rPr>
              <a:t>Setiap</a:t>
            </a:r>
            <a:r>
              <a:rPr lang="en-US" sz="5400">
                <a:latin typeface="+mj-lt"/>
                <a:ea typeface="+mj-ea"/>
                <a:cs typeface="+mj-cs"/>
              </a:rPr>
              <a:t> </a:t>
            </a:r>
            <a:r>
              <a:rPr lang="en-US" sz="5400" err="1">
                <a:latin typeface="+mj-lt"/>
                <a:ea typeface="+mj-ea"/>
                <a:cs typeface="+mj-cs"/>
              </a:rPr>
              <a:t>pengguna</a:t>
            </a:r>
            <a:r>
              <a:rPr lang="en-US" sz="5400">
                <a:latin typeface="+mj-lt"/>
                <a:ea typeface="+mj-ea"/>
                <a:cs typeface="+mj-cs"/>
              </a:rPr>
              <a:t> </a:t>
            </a:r>
            <a:r>
              <a:rPr lang="en-US" sz="5400" err="1">
                <a:latin typeface="+mj-lt"/>
                <a:ea typeface="+mj-ea"/>
                <a:cs typeface="+mj-cs"/>
              </a:rPr>
              <a:t>memperoleh</a:t>
            </a:r>
            <a:r>
              <a:rPr lang="en-US" sz="5400">
                <a:latin typeface="+mj-lt"/>
                <a:ea typeface="+mj-ea"/>
                <a:cs typeface="+mj-cs"/>
              </a:rPr>
              <a:t> </a:t>
            </a:r>
            <a:r>
              <a:rPr lang="en-US" sz="5400" err="1">
                <a:latin typeface="+mj-lt"/>
                <a:ea typeface="+mj-ea"/>
                <a:cs typeface="+mj-cs"/>
              </a:rPr>
              <a:t>kapasitas</a:t>
            </a:r>
            <a:r>
              <a:rPr lang="en-US" sz="5400">
                <a:latin typeface="+mj-lt"/>
                <a:ea typeface="+mj-ea"/>
                <a:cs typeface="+mj-cs"/>
              </a:rPr>
              <a:t> </a:t>
            </a:r>
            <a:r>
              <a:rPr lang="en-US" sz="5400" err="1">
                <a:latin typeface="+mj-lt"/>
                <a:ea typeface="+mj-ea"/>
                <a:cs typeface="+mj-cs"/>
              </a:rPr>
              <a:t>penyimpanan</a:t>
            </a:r>
            <a:r>
              <a:rPr lang="en-US" sz="5400">
                <a:latin typeface="+mj-lt"/>
                <a:ea typeface="+mj-ea"/>
                <a:cs typeface="+mj-cs"/>
              </a:rPr>
              <a:t> 20GB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679732"/>
            <a:ext cx="6009366" cy="54238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687568" y="6355073"/>
            <a:ext cx="6007608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2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8D9E892-B322-4797-BC24-0A698663B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8907" y="283040"/>
            <a:ext cx="6921551" cy="5138683"/>
          </a:xfrm>
        </p:spPr>
      </p:pic>
      <p:pic>
        <p:nvPicPr>
          <p:cNvPr id="21" name="Picture 2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2E5C8F2-E6EC-4986-94FF-5D1B16ACDA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059" y="4235064"/>
            <a:ext cx="2743200" cy="43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45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FDEA9C5-E918-4669-A36F-5AC5068E64F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06" y="1625281"/>
            <a:ext cx="2710818" cy="2812473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408218" y="1825625"/>
            <a:ext cx="7945582" cy="4209415"/>
          </a:xfrm>
        </p:spPr>
        <p:txBody>
          <a:bodyPr/>
          <a:lstStyle/>
          <a:p>
            <a:r>
              <a:rPr lang="en-US"/>
              <a:t>Web  https://kawanda.unej.ac.id</a:t>
            </a:r>
          </a:p>
          <a:p>
            <a:r>
              <a:rPr lang="en-US"/>
              <a:t>Android (play store)</a:t>
            </a:r>
          </a:p>
          <a:p>
            <a:r>
              <a:rPr lang="en-US"/>
              <a:t>IOS (app store)</a:t>
            </a:r>
          </a:p>
          <a:p>
            <a:r>
              <a:rPr lang="en-US"/>
              <a:t>Windows (</a:t>
            </a:r>
            <a:r>
              <a:rPr lang="en-US" err="1"/>
              <a:t>Nextcloud</a:t>
            </a:r>
            <a:r>
              <a:rPr lang="en-US"/>
              <a:t>)</a:t>
            </a:r>
          </a:p>
          <a:p>
            <a:r>
              <a:rPr lang="en-US"/>
              <a:t>Mac (</a:t>
            </a:r>
            <a:r>
              <a:rPr lang="en-US" err="1"/>
              <a:t>Nextcloud</a:t>
            </a:r>
            <a:r>
              <a:rPr lang="en-US"/>
              <a:t>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801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698" y="-291581"/>
            <a:ext cx="10515600" cy="1325563"/>
          </a:xfrm>
        </p:spPr>
        <p:txBody>
          <a:bodyPr/>
          <a:lstStyle/>
          <a:p>
            <a:r>
              <a:rPr lang="en-US" err="1"/>
              <a:t>Instalasi</a:t>
            </a:r>
            <a:r>
              <a:rPr lang="en-US"/>
              <a:t> </a:t>
            </a:r>
            <a:r>
              <a:rPr lang="en-US" err="1"/>
              <a:t>Kawanda</a:t>
            </a:r>
            <a:r>
              <a:rPr lang="en-US"/>
              <a:t> (Windows)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7" y="830869"/>
            <a:ext cx="4911285" cy="32944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055" y="2088183"/>
            <a:ext cx="5048453" cy="3959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91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96" t="46871"/>
          <a:stretch/>
        </p:blipFill>
        <p:spPr>
          <a:xfrm>
            <a:off x="6957753" y="597881"/>
            <a:ext cx="3873731" cy="5358513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6" y="597881"/>
            <a:ext cx="5984695" cy="469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934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Android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5278" y="1315065"/>
            <a:ext cx="4773590" cy="4712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34" y="1833938"/>
            <a:ext cx="1761883" cy="39152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802" y="973750"/>
            <a:ext cx="2134791" cy="474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46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Tahoma"/>
                <a:ea typeface="Tahoma"/>
                <a:cs typeface="Tahoma"/>
              </a:rPr>
              <a:t>ICT UNEJ 2021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36424" cy="42094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latin typeface="Tahoma"/>
                <a:ea typeface="Tahoma"/>
                <a:cs typeface="Tahoma"/>
              </a:rPr>
              <a:t>Internet Provider : Telkom dan CBN (6 Gbps)</a:t>
            </a:r>
          </a:p>
          <a:p>
            <a:r>
              <a:rPr lang="en-US" sz="2400">
                <a:latin typeface="Tahoma"/>
                <a:ea typeface="Tahoma"/>
                <a:cs typeface="Tahoma"/>
              </a:rPr>
              <a:t>Infrastruktur Jaringan Server hingga 10Gbps </a:t>
            </a:r>
          </a:p>
          <a:p>
            <a:r>
              <a:rPr lang="en-US" sz="2400">
                <a:latin typeface="Tahoma"/>
                <a:ea typeface="Tahoma"/>
                <a:cs typeface="Tahoma"/>
              </a:rPr>
              <a:t>Akses Internet Wifi/Hotspot </a:t>
            </a:r>
          </a:p>
          <a:p>
            <a:pPr lvl="1"/>
            <a:r>
              <a:rPr lang="en-US">
                <a:latin typeface="Tahoma"/>
                <a:ea typeface="Tahoma"/>
                <a:cs typeface="Tahoma"/>
              </a:rPr>
              <a:t>UNEJ-ACCESS</a:t>
            </a:r>
          </a:p>
          <a:p>
            <a:pPr lvl="1"/>
            <a:r>
              <a:rPr lang="en-US" err="1">
                <a:latin typeface="Tahoma"/>
                <a:ea typeface="Tahoma"/>
                <a:cs typeface="Tahoma"/>
              </a:rPr>
              <a:t>Eduroam</a:t>
            </a:r>
            <a:endParaRPr lang="en-US" err="1"/>
          </a:p>
          <a:p>
            <a:pPr marL="342900" indent="-342900"/>
            <a:r>
              <a:rPr lang="en-US" sz="2400">
                <a:latin typeface="Tahoma"/>
                <a:ea typeface="Tahoma"/>
                <a:cs typeface="Tahoma"/>
              </a:rPr>
              <a:t>Email </a:t>
            </a:r>
            <a:r>
              <a:rPr lang="en-US" sz="2400" err="1">
                <a:latin typeface="Tahoma"/>
                <a:ea typeface="Tahoma"/>
                <a:cs typeface="Tahoma"/>
              </a:rPr>
              <a:t>Institusi</a:t>
            </a:r>
            <a:r>
              <a:rPr lang="en-US" sz="2400">
                <a:latin typeface="Tahoma"/>
                <a:ea typeface="Tahoma"/>
                <a:cs typeface="Tahoma"/>
              </a:rPr>
              <a:t> @unej.ac.id : Email server Universitas Jember, zero downtime and secure</a:t>
            </a:r>
            <a:endParaRPr lang="en-US"/>
          </a:p>
          <a:p>
            <a:pPr marL="342900" indent="-342900"/>
            <a:r>
              <a:rPr lang="en-US" sz="2400">
                <a:latin typeface="Tahoma"/>
                <a:ea typeface="Tahoma"/>
                <a:cs typeface="Tahoma"/>
              </a:rPr>
              <a:t>Kawanda : Media </a:t>
            </a:r>
            <a:r>
              <a:rPr lang="en-US" sz="2400" err="1">
                <a:latin typeface="Tahoma"/>
                <a:ea typeface="Tahoma"/>
                <a:cs typeface="Tahoma"/>
              </a:rPr>
              <a:t>menyimpanan</a:t>
            </a:r>
            <a:r>
              <a:rPr lang="en-US" sz="2400">
                <a:latin typeface="Tahoma"/>
                <a:ea typeface="Tahoma"/>
                <a:cs typeface="Tahoma"/>
              </a:rPr>
              <a:t> file </a:t>
            </a:r>
            <a:r>
              <a:rPr lang="en-US" sz="2400" err="1">
                <a:latin typeface="Tahoma"/>
                <a:ea typeface="Tahoma"/>
                <a:cs typeface="Tahoma"/>
              </a:rPr>
              <a:t>berbasis</a:t>
            </a:r>
            <a:r>
              <a:rPr lang="en-US" sz="2400">
                <a:latin typeface="Tahoma"/>
                <a:ea typeface="Tahoma"/>
                <a:cs typeface="Tahoma"/>
              </a:rPr>
              <a:t> </a:t>
            </a:r>
            <a:r>
              <a:rPr lang="en-US" sz="2400" i="1">
                <a:latin typeface="Tahoma"/>
                <a:ea typeface="Tahoma"/>
                <a:cs typeface="Tahoma"/>
              </a:rPr>
              <a:t>cloud </a:t>
            </a:r>
            <a:r>
              <a:rPr lang="en-US" sz="2400" err="1">
                <a:latin typeface="Tahoma"/>
                <a:ea typeface="Tahoma"/>
                <a:cs typeface="Tahoma"/>
              </a:rPr>
              <a:t>bisa</a:t>
            </a:r>
            <a:r>
              <a:rPr lang="en-US" sz="2400">
                <a:latin typeface="Tahoma"/>
                <a:ea typeface="Tahoma"/>
                <a:cs typeface="Tahoma"/>
              </a:rPr>
              <a:t> </a:t>
            </a:r>
            <a:r>
              <a:rPr lang="en-US" sz="2400" err="1">
                <a:latin typeface="Tahoma"/>
                <a:ea typeface="Tahoma"/>
                <a:cs typeface="Tahoma"/>
              </a:rPr>
              <a:t>diakses</a:t>
            </a:r>
            <a:r>
              <a:rPr lang="en-US" sz="2400">
                <a:latin typeface="Tahoma"/>
                <a:ea typeface="Tahoma"/>
                <a:cs typeface="Tahoma"/>
              </a:rPr>
              <a:t> </a:t>
            </a:r>
            <a:r>
              <a:rPr lang="en-US" sz="2400" err="1">
                <a:latin typeface="Tahoma"/>
                <a:ea typeface="Tahoma"/>
                <a:cs typeface="Tahoma"/>
              </a:rPr>
              <a:t>dari</a:t>
            </a:r>
            <a:r>
              <a:rPr lang="en-US" sz="2400">
                <a:latin typeface="Tahoma"/>
                <a:ea typeface="Tahoma"/>
                <a:cs typeface="Tahoma"/>
              </a:rPr>
              <a:t> mana </a:t>
            </a:r>
            <a:r>
              <a:rPr lang="en-US" sz="2400" err="1">
                <a:latin typeface="Tahoma"/>
                <a:ea typeface="Tahoma"/>
                <a:cs typeface="Tahoma"/>
              </a:rPr>
              <a:t>saja</a:t>
            </a:r>
            <a:r>
              <a:rPr lang="en-US" sz="2400">
                <a:latin typeface="Tahoma"/>
                <a:ea typeface="Tahoma"/>
                <a:cs typeface="Tahoma"/>
              </a:rPr>
              <a:t>, </a:t>
            </a:r>
            <a:r>
              <a:rPr lang="en-US" sz="2400" err="1">
                <a:latin typeface="Tahoma"/>
                <a:ea typeface="Tahoma"/>
                <a:cs typeface="Tahoma"/>
              </a:rPr>
              <a:t>mudah</a:t>
            </a:r>
            <a:r>
              <a:rPr lang="en-US" sz="2400">
                <a:latin typeface="Tahoma"/>
                <a:ea typeface="Tahoma"/>
                <a:cs typeface="Tahoma"/>
              </a:rPr>
              <a:t> </a:t>
            </a:r>
            <a:r>
              <a:rPr lang="en-US" sz="2400" err="1">
                <a:latin typeface="Tahoma"/>
                <a:ea typeface="Tahoma"/>
                <a:cs typeface="Tahoma"/>
              </a:rPr>
              <a:t>berbagi</a:t>
            </a:r>
            <a:r>
              <a:rPr lang="en-US" sz="2400">
                <a:latin typeface="Tahoma"/>
                <a:ea typeface="Tahoma"/>
                <a:cs typeface="Tahoma"/>
              </a:rPr>
              <a:t> dan </a:t>
            </a:r>
            <a:r>
              <a:rPr lang="en-US" sz="2400" err="1">
                <a:latin typeface="Tahoma"/>
                <a:ea typeface="Tahoma"/>
                <a:cs typeface="Tahoma"/>
              </a:rPr>
              <a:t>dapat</a:t>
            </a:r>
            <a:r>
              <a:rPr lang="en-US" sz="2400">
                <a:latin typeface="Tahoma"/>
                <a:ea typeface="Tahoma"/>
                <a:cs typeface="Tahoma"/>
              </a:rPr>
              <a:t> </a:t>
            </a:r>
            <a:r>
              <a:rPr lang="en-US" sz="2400" err="1">
                <a:latin typeface="Tahoma"/>
                <a:ea typeface="Tahoma"/>
                <a:cs typeface="Tahoma"/>
              </a:rPr>
              <a:t>disinkronkan</a:t>
            </a:r>
            <a:r>
              <a:rPr lang="en-US" sz="2400">
                <a:latin typeface="Tahoma"/>
                <a:ea typeface="Tahoma"/>
                <a:cs typeface="Tahoma"/>
              </a:rPr>
              <a:t> </a:t>
            </a:r>
            <a:r>
              <a:rPr lang="en-US" sz="2400" err="1">
                <a:latin typeface="Tahoma"/>
                <a:ea typeface="Tahoma"/>
                <a:cs typeface="Tahoma"/>
              </a:rPr>
              <a:t>dengan</a:t>
            </a:r>
            <a:r>
              <a:rPr lang="en-US" sz="2400">
                <a:latin typeface="Tahoma"/>
                <a:ea typeface="Tahoma"/>
                <a:cs typeface="Tahoma"/>
              </a:rPr>
              <a:t> desktop.</a:t>
            </a:r>
          </a:p>
          <a:p>
            <a:endParaRPr lang="en-US"/>
          </a:p>
          <a:p>
            <a:pPr marL="457200" lvl="1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483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4"/>
          <a:stretch/>
        </p:blipFill>
        <p:spPr>
          <a:xfrm>
            <a:off x="668395" y="691648"/>
            <a:ext cx="3936856" cy="310570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4935" y="2288281"/>
            <a:ext cx="2181743" cy="452092"/>
          </a:xfrm>
        </p:spPr>
        <p:txBody>
          <a:bodyPr>
            <a:normAutofit fontScale="90000"/>
          </a:bodyPr>
          <a:lstStyle/>
          <a:p>
            <a:r>
              <a:rPr lang="en-US" err="1"/>
              <a:t>Syncron</a:t>
            </a:r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4067087" y="2740373"/>
            <a:ext cx="2377440" cy="24938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A0DF6BD-605F-4C9D-99FA-CB5538626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178" y="1470109"/>
            <a:ext cx="1734193" cy="17341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7C9E86-68E9-406A-AD1A-E333103BAFE4}"/>
              </a:ext>
            </a:extLst>
          </p:cNvPr>
          <p:cNvSpPr txBox="1"/>
          <p:nvPr/>
        </p:nvSpPr>
        <p:spPr>
          <a:xfrm>
            <a:off x="1118322" y="3712934"/>
            <a:ext cx="886496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Memungkinkan</a:t>
            </a:r>
            <a:r>
              <a:rPr lang="en-US"/>
              <a:t> </a:t>
            </a:r>
            <a:r>
              <a:rPr lang="en-US" err="1"/>
              <a:t>sinkronisasi</a:t>
            </a:r>
            <a:r>
              <a:rPr lang="en-US"/>
              <a:t> data </a:t>
            </a:r>
            <a:r>
              <a:rPr lang="en-US" err="1"/>
              <a:t>sehingga</a:t>
            </a:r>
            <a:r>
              <a:rPr lang="en-US"/>
              <a:t> data </a:t>
            </a:r>
            <a:r>
              <a:rPr lang="en-US" err="1"/>
              <a:t>lebih</a:t>
            </a:r>
            <a:r>
              <a:rPr lang="en-US"/>
              <a:t> </a:t>
            </a:r>
            <a:r>
              <a:rPr lang="en-US" err="1"/>
              <a:t>aman</a:t>
            </a:r>
            <a:r>
              <a:rPr lang="en-US"/>
              <a:t> dan </a:t>
            </a:r>
            <a:r>
              <a:rPr lang="en-US" err="1"/>
              <a:t>terjaga</a:t>
            </a:r>
            <a:r>
              <a:rPr lang="en-US"/>
              <a:t> </a:t>
            </a:r>
            <a:r>
              <a:rPr lang="en-US" err="1"/>
              <a:t>karena</a:t>
            </a:r>
            <a:r>
              <a:rPr lang="en-US"/>
              <a:t> </a:t>
            </a:r>
            <a:r>
              <a:rPr lang="en-US" err="1"/>
              <a:t>kita</a:t>
            </a:r>
            <a:r>
              <a:rPr lang="en-US"/>
              <a:t> </a:t>
            </a:r>
            <a:r>
              <a:rPr lang="en-US" err="1"/>
              <a:t>dapat</a:t>
            </a:r>
            <a:r>
              <a:rPr lang="en-US"/>
              <a:t> </a:t>
            </a:r>
            <a:r>
              <a:rPr lang="en-US" err="1"/>
              <a:t>mengakses</a:t>
            </a:r>
            <a:r>
              <a:rPr lang="en-US"/>
              <a:t> file </a:t>
            </a:r>
            <a:r>
              <a:rPr lang="en-US" err="1"/>
              <a:t>baik</a:t>
            </a:r>
            <a:r>
              <a:rPr lang="en-US"/>
              <a:t> </a:t>
            </a:r>
            <a:r>
              <a:rPr lang="en-US" err="1"/>
              <a:t>secara</a:t>
            </a:r>
            <a:r>
              <a:rPr lang="en-US"/>
              <a:t> offline </a:t>
            </a:r>
            <a:r>
              <a:rPr lang="en-US" err="1"/>
              <a:t>maupun</a:t>
            </a:r>
            <a:r>
              <a:rPr lang="en-US"/>
              <a:t> online.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30723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FF78E5-DB0E-4AA2-8136-459FE0FDE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24" y="868479"/>
            <a:ext cx="9261088" cy="442314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err="1">
                <a:latin typeface="Tahoma"/>
                <a:ea typeface="Tahoma"/>
                <a:cs typeface="Tahoma"/>
              </a:rPr>
              <a:t>Berbasis</a:t>
            </a:r>
            <a:r>
              <a:rPr lang="en-US" sz="2000">
                <a:latin typeface="Tahoma"/>
                <a:ea typeface="Tahoma"/>
                <a:cs typeface="Tahoma"/>
              </a:rPr>
              <a:t> google apps yang </a:t>
            </a:r>
            <a:r>
              <a:rPr lang="en-US" sz="2000" err="1">
                <a:latin typeface="Tahoma"/>
                <a:ea typeface="Tahoma"/>
                <a:cs typeface="Tahoma"/>
              </a:rPr>
              <a:t>memungkinkan</a:t>
            </a:r>
            <a:r>
              <a:rPr lang="en-US" sz="2000">
                <a:latin typeface="Tahoma"/>
                <a:ea typeface="Tahoma"/>
                <a:cs typeface="Tahoma"/>
              </a:rPr>
              <a:t> </a:t>
            </a:r>
            <a:r>
              <a:rPr lang="en-US" sz="2000" err="1">
                <a:latin typeface="Tahoma"/>
                <a:ea typeface="Tahoma"/>
                <a:cs typeface="Tahoma"/>
              </a:rPr>
              <a:t>dapat</a:t>
            </a:r>
            <a:r>
              <a:rPr lang="en-US" sz="2000">
                <a:latin typeface="Tahoma"/>
                <a:ea typeface="Tahoma"/>
                <a:cs typeface="Tahoma"/>
              </a:rPr>
              <a:t> </a:t>
            </a:r>
            <a:r>
              <a:rPr lang="en-US" sz="2000" err="1">
                <a:latin typeface="Tahoma"/>
                <a:ea typeface="Tahoma"/>
                <a:cs typeface="Tahoma"/>
              </a:rPr>
              <a:t>diakses</a:t>
            </a:r>
            <a:r>
              <a:rPr lang="en-US" sz="2000">
                <a:latin typeface="Tahoma"/>
                <a:ea typeface="Tahoma"/>
                <a:cs typeface="Tahoma"/>
              </a:rPr>
              <a:t> </a:t>
            </a:r>
            <a:r>
              <a:rPr lang="en-US" sz="2000" err="1">
                <a:latin typeface="Tahoma"/>
                <a:ea typeface="Tahoma"/>
                <a:cs typeface="Tahoma"/>
              </a:rPr>
              <a:t>dari</a:t>
            </a:r>
            <a:r>
              <a:rPr lang="en-US" sz="2000">
                <a:latin typeface="Tahoma"/>
                <a:ea typeface="Tahoma"/>
                <a:cs typeface="Tahoma"/>
              </a:rPr>
              <a:t> </a:t>
            </a:r>
            <a:r>
              <a:rPr lang="en-US" sz="2000" err="1">
                <a:latin typeface="Tahoma"/>
                <a:ea typeface="Tahoma"/>
                <a:cs typeface="Tahoma"/>
              </a:rPr>
              <a:t>berbagai</a:t>
            </a:r>
            <a:r>
              <a:rPr lang="en-US" sz="2000">
                <a:latin typeface="Tahoma"/>
                <a:ea typeface="Tahoma"/>
                <a:cs typeface="Tahoma"/>
              </a:rPr>
              <a:t> platform :</a:t>
            </a:r>
            <a:r>
              <a:rPr lang="en-US">
                <a:latin typeface="Tahoma"/>
                <a:ea typeface="Tahoma"/>
                <a:cs typeface="Tahoma"/>
              </a:rPr>
              <a:t> </a:t>
            </a:r>
            <a:endParaRPr lang="en-US"/>
          </a:p>
          <a:p>
            <a:pPr marL="457200" lvl="1" indent="0">
              <a:buNone/>
            </a:pPr>
            <a:r>
              <a:rPr lang="en-US" sz="1800">
                <a:latin typeface="Tahoma"/>
                <a:ea typeface="Tahoma"/>
                <a:cs typeface="Tahoma"/>
                <a:hlinkClick r:id="rId2"/>
              </a:rPr>
              <a:t>https://gmail.com</a:t>
            </a:r>
            <a:r>
              <a:rPr lang="en-US" sz="1800">
                <a:latin typeface="Tahoma"/>
                <a:ea typeface="Tahoma"/>
                <a:cs typeface="Tahoma"/>
              </a:rPr>
              <a:t>  | Gmail Android   |  IOS</a:t>
            </a:r>
            <a:endParaRPr lang="en-US" sz="1800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54693FB-A31D-4E71-B70D-30A8ED27E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346" y="-331826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>
                <a:latin typeface="Tahoma"/>
                <a:ea typeface="Tahoma"/>
                <a:cs typeface="Tahoma"/>
              </a:rPr>
              <a:t>Email Universitas Jember @unej.ac.id</a:t>
            </a:r>
            <a:endParaRPr lang="en-US" sz="3200"/>
          </a:p>
        </p:txBody>
      </p:sp>
      <p:pic>
        <p:nvPicPr>
          <p:cNvPr id="12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D626ED2-C289-4A83-B82E-F77618159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595" y="1948562"/>
            <a:ext cx="3867614" cy="3694995"/>
          </a:xfrm>
          <a:prstGeom prst="rect">
            <a:avLst/>
          </a:prstGeom>
        </p:spPr>
      </p:pic>
      <p:pic>
        <p:nvPicPr>
          <p:cNvPr id="13" name="Picture 1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C5C2E85-0CC5-481E-8E0E-413508D49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082" y="1949119"/>
            <a:ext cx="4406589" cy="395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98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FF78E5-DB0E-4AA2-8136-459FE0FDE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63" y="1593308"/>
            <a:ext cx="3100040" cy="193270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pPr marL="457200" lvl="1" indent="0">
              <a:buNone/>
            </a:pPr>
            <a:endParaRPr lang="en-US" sz="1800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54693FB-A31D-4E71-B70D-30A8ED27E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517" y="-248192"/>
            <a:ext cx="7439722" cy="1158295"/>
          </a:xfrm>
        </p:spPr>
        <p:txBody>
          <a:bodyPr>
            <a:normAutofit/>
          </a:bodyPr>
          <a:lstStyle/>
          <a:p>
            <a:r>
              <a:rPr lang="en-US" sz="2800">
                <a:latin typeface="Tahoma"/>
                <a:ea typeface="Tahoma"/>
                <a:cs typeface="Tahoma"/>
              </a:rPr>
              <a:t>Presensi Geolocation Sister For Student (Video Tutorial)</a:t>
            </a:r>
            <a:endParaRPr lang="en-US" sz="2800"/>
          </a:p>
        </p:txBody>
      </p:sp>
      <p:pic>
        <p:nvPicPr>
          <p:cNvPr id="2" name="Picture 2">
            <a:hlinkClick r:id="" action="ppaction://media"/>
            <a:extLst>
              <a:ext uri="{FF2B5EF4-FFF2-40B4-BE49-F238E27FC236}">
                <a16:creationId xmlns:a16="http://schemas.microsoft.com/office/drawing/2014/main" id="{AC133319-BE01-4210-836A-8EA35FA63C4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7078" y="1019664"/>
            <a:ext cx="9163537" cy="485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54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EFF78E5-DB0E-4AA2-8136-459FE0FDE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63" y="1593308"/>
            <a:ext cx="3100040" cy="193270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pPr marL="457200" lvl="1" indent="0">
              <a:buNone/>
            </a:pPr>
            <a:endParaRPr lang="en-US" sz="1800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54693FB-A31D-4E71-B70D-30A8ED27E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56" y="1520040"/>
            <a:ext cx="4108415" cy="1158295"/>
          </a:xfrm>
        </p:spPr>
        <p:txBody>
          <a:bodyPr>
            <a:normAutofit fontScale="90000"/>
          </a:bodyPr>
          <a:lstStyle/>
          <a:p>
            <a:r>
              <a:rPr lang="en-US" sz="2800">
                <a:latin typeface="Tahoma"/>
                <a:ea typeface="Tahoma"/>
                <a:cs typeface="Tahoma"/>
              </a:rPr>
              <a:t>Link Referensi Bidang Perpustakaan : Jurnal, Manual Book dan lain-lain</a:t>
            </a:r>
            <a:endParaRPr lang="en-US" sz="2800"/>
          </a:p>
        </p:txBody>
      </p:sp>
      <p:sp>
        <p:nvSpPr>
          <p:cNvPr id="3" name="Title 9">
            <a:extLst>
              <a:ext uri="{FF2B5EF4-FFF2-40B4-BE49-F238E27FC236}">
                <a16:creationId xmlns:a16="http://schemas.microsoft.com/office/drawing/2014/main" id="{F361B4F5-C75A-46E6-AC57-777C6419D8C2}"/>
              </a:ext>
            </a:extLst>
          </p:cNvPr>
          <p:cNvSpPr txBox="1">
            <a:spLocks/>
          </p:cNvSpPr>
          <p:nvPr/>
        </p:nvSpPr>
        <p:spPr>
          <a:xfrm>
            <a:off x="1763" y="2561437"/>
            <a:ext cx="4186569" cy="611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sz="2800">
                <a:latin typeface="Tahoma"/>
                <a:ea typeface="Tahoma"/>
                <a:cs typeface="Tahoma"/>
                <a:hlinkClick r:id="rId2"/>
              </a:rPr>
              <a:t>https://link.springer.com</a:t>
            </a:r>
            <a:endParaRPr lang="en-US"/>
          </a:p>
        </p:txBody>
      </p:sp>
      <p:pic>
        <p:nvPicPr>
          <p:cNvPr id="6" name="Picture 6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24954ADA-0EB8-4554-AE30-21E6B723A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708" y="648193"/>
            <a:ext cx="6475045" cy="5366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31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Tahoma"/>
                <a:ea typeface="Tahoma"/>
                <a:cs typeface="Tahoma"/>
              </a:rPr>
              <a:t>ICT UNEJ 2021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036424" cy="42094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latin typeface="Tahoma"/>
                <a:ea typeface="Tahoma"/>
                <a:cs typeface="Tahoma"/>
              </a:rPr>
              <a:t>Website</a:t>
            </a:r>
            <a:endParaRPr lang="en-US"/>
          </a:p>
          <a:p>
            <a:pPr lvl="1"/>
            <a:r>
              <a:rPr lang="en-US" sz="2000">
                <a:latin typeface="Tahoma"/>
                <a:ea typeface="Tahoma"/>
                <a:cs typeface="Tahoma"/>
              </a:rPr>
              <a:t>SSO Universitas Jember</a:t>
            </a:r>
          </a:p>
          <a:p>
            <a:pPr lvl="1"/>
            <a:r>
              <a:rPr lang="en-US" sz="2000">
                <a:latin typeface="Tahoma"/>
                <a:ea typeface="Tahoma"/>
                <a:cs typeface="Tahoma"/>
              </a:rPr>
              <a:t>Web </a:t>
            </a:r>
            <a:r>
              <a:rPr lang="en-US" sz="2000" err="1">
                <a:latin typeface="Tahoma"/>
                <a:ea typeface="Tahoma"/>
                <a:cs typeface="Tahoma"/>
              </a:rPr>
              <a:t>Fakultas</a:t>
            </a:r>
            <a:r>
              <a:rPr lang="en-US" sz="2000">
                <a:latin typeface="Tahoma"/>
                <a:ea typeface="Tahoma"/>
                <a:cs typeface="Tahoma"/>
              </a:rPr>
              <a:t> </a:t>
            </a:r>
            <a:endParaRPr lang="en-US" sz="2000" err="1"/>
          </a:p>
          <a:p>
            <a:pPr lvl="1"/>
            <a:r>
              <a:rPr lang="en-US" sz="2000">
                <a:latin typeface="Tahoma"/>
                <a:ea typeface="Tahoma"/>
                <a:cs typeface="Tahoma"/>
              </a:rPr>
              <a:t>Web Unit </a:t>
            </a:r>
            <a:r>
              <a:rPr lang="en-US" sz="2000" err="1">
                <a:latin typeface="Tahoma"/>
                <a:ea typeface="Tahoma"/>
                <a:cs typeface="Tahoma"/>
              </a:rPr>
              <a:t>Kerja</a:t>
            </a:r>
            <a:endParaRPr lang="en-US" sz="2000" err="1"/>
          </a:p>
          <a:p>
            <a:pPr lvl="1"/>
            <a:r>
              <a:rPr lang="en-US" sz="2000" b="1">
                <a:latin typeface="Tahoma"/>
                <a:ea typeface="Tahoma"/>
                <a:cs typeface="Tahoma"/>
              </a:rPr>
              <a:t>Intranet  </a:t>
            </a:r>
            <a:endParaRPr lang="en-US" sz="2000" b="1"/>
          </a:p>
          <a:p>
            <a:pPr lvl="1"/>
            <a:r>
              <a:rPr lang="en-US" sz="2000" b="1" err="1">
                <a:latin typeface="Tahoma"/>
                <a:ea typeface="Tahoma"/>
                <a:cs typeface="Tahoma"/>
              </a:rPr>
              <a:t>Fbunej</a:t>
            </a:r>
            <a:endParaRPr lang="en-US" sz="2000" b="1" err="1"/>
          </a:p>
          <a:p>
            <a:pPr lvl="1"/>
            <a:r>
              <a:rPr lang="en-US" sz="2000">
                <a:latin typeface="Tahoma"/>
                <a:ea typeface="Tahoma"/>
                <a:cs typeface="Tahoma"/>
              </a:rPr>
              <a:t>Repository Linux </a:t>
            </a:r>
          </a:p>
          <a:p>
            <a:pPr lvl="1"/>
            <a:r>
              <a:rPr lang="en-US" sz="2000">
                <a:latin typeface="Tahoma"/>
                <a:ea typeface="Tahoma"/>
                <a:cs typeface="Tahoma"/>
              </a:rPr>
              <a:t>Monitoring </a:t>
            </a:r>
            <a:r>
              <a:rPr lang="en-US" sz="2000" err="1">
                <a:latin typeface="Tahoma"/>
                <a:ea typeface="Tahoma"/>
                <a:cs typeface="Tahoma"/>
              </a:rPr>
              <a:t>Infrastruktur</a:t>
            </a:r>
            <a:r>
              <a:rPr lang="en-US" sz="2000">
                <a:latin typeface="Tahoma"/>
                <a:ea typeface="Tahoma"/>
                <a:cs typeface="Tahoma"/>
              </a:rPr>
              <a:t> dan </a:t>
            </a:r>
            <a:r>
              <a:rPr lang="en-US" sz="2000" err="1">
                <a:latin typeface="Tahoma"/>
                <a:ea typeface="Tahoma"/>
                <a:cs typeface="Tahoma"/>
              </a:rPr>
              <a:t>jaringan</a:t>
            </a:r>
            <a:endParaRPr lang="en-US" sz="2000">
              <a:latin typeface="Tahoma"/>
              <a:ea typeface="Tahoma"/>
              <a:cs typeface="Tahoma"/>
            </a:endParaRPr>
          </a:p>
          <a:p>
            <a:pPr lvl="1"/>
            <a:r>
              <a:rPr lang="en-US" sz="2000">
                <a:latin typeface="Tahoma"/>
                <a:ea typeface="Tahoma"/>
                <a:cs typeface="Tahoma"/>
              </a:rPr>
              <a:t>Telegram Notification</a:t>
            </a:r>
            <a:endParaRPr lang="en-US" sz="2000"/>
          </a:p>
          <a:p>
            <a:pPr marL="457200" lvl="1" indent="0">
              <a:buNone/>
            </a:pPr>
            <a:endParaRPr lang="en-US"/>
          </a:p>
          <a:p>
            <a:pPr marL="457200" lvl="1" indent="0">
              <a:buNone/>
            </a:pP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A33010-9D52-4762-B348-2A46EBEFB0C8}"/>
              </a:ext>
            </a:extLst>
          </p:cNvPr>
          <p:cNvSpPr txBox="1"/>
          <p:nvPr/>
        </p:nvSpPr>
        <p:spPr>
          <a:xfrm>
            <a:off x="64477" y="123092"/>
            <a:ext cx="552743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>
                <a:solidFill>
                  <a:srgbClr val="222222"/>
                </a:solidFill>
                <a:latin typeface="Merriweather"/>
              </a:rPr>
              <a:t>Information</a:t>
            </a:r>
            <a:r>
              <a:rPr lang="en-US">
                <a:solidFill>
                  <a:srgbClr val="222222"/>
                </a:solidFill>
                <a:latin typeface="Merriweather"/>
              </a:rPr>
              <a:t> and </a:t>
            </a:r>
            <a:r>
              <a:rPr lang="en-US" i="1">
                <a:solidFill>
                  <a:srgbClr val="222222"/>
                </a:solidFill>
                <a:latin typeface="Merriweather"/>
              </a:rPr>
              <a:t>Communication Technology</a:t>
            </a:r>
            <a:r>
              <a:rPr lang="en-US">
                <a:solidFill>
                  <a:srgbClr val="222222"/>
                </a:solidFill>
                <a:latin typeface="Merriweather"/>
              </a:rPr>
              <a:t>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670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Freeform: Shape 19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662400"/>
            <a:ext cx="3384000" cy="14921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i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Single Sign On</a:t>
            </a:r>
            <a:r>
              <a:rPr lang="en-US" sz="34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 </a:t>
            </a:r>
            <a:r>
              <a:rPr lang="en-US" sz="3400" i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Authentication</a:t>
            </a:r>
            <a:endParaRPr lang="en-US" sz="3400" i="1">
              <a:solidFill>
                <a:schemeClr val="bg1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53D9747-7E9E-45BD-BB9F-9E8FCB2FB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051" y="2286000"/>
            <a:ext cx="3384000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bg1">
                    <a:alpha val="60000"/>
                  </a:schemeClr>
                </a:solidFill>
                <a:latin typeface="Tahoma"/>
                <a:ea typeface="Tahoma"/>
                <a:cs typeface="Tahoma"/>
              </a:rPr>
              <a:t>Akses Internet</a:t>
            </a:r>
          </a:p>
          <a:p>
            <a:r>
              <a:rPr lang="en-US" sz="2000">
                <a:solidFill>
                  <a:schemeClr val="bg1">
                    <a:alpha val="60000"/>
                  </a:schemeClr>
                </a:solidFill>
                <a:latin typeface="Tahoma"/>
                <a:ea typeface="Tahoma"/>
                <a:cs typeface="Tahoma"/>
              </a:rPr>
              <a:t>Akses </a:t>
            </a:r>
            <a:r>
              <a:rPr lang="en-US" sz="2000" err="1">
                <a:solidFill>
                  <a:schemeClr val="bg1">
                    <a:alpha val="60000"/>
                  </a:schemeClr>
                </a:solidFill>
                <a:latin typeface="Tahoma"/>
                <a:ea typeface="Tahoma"/>
                <a:cs typeface="Tahoma"/>
              </a:rPr>
              <a:t>Perkuliahan</a:t>
            </a:r>
            <a:r>
              <a:rPr lang="en-US" sz="2000">
                <a:solidFill>
                  <a:schemeClr val="bg1">
                    <a:alpha val="60000"/>
                  </a:schemeClr>
                </a:solidFill>
                <a:latin typeface="Tahoma"/>
                <a:ea typeface="Tahoma"/>
                <a:cs typeface="Tahoma"/>
              </a:rPr>
              <a:t> Online dan Akademik</a:t>
            </a:r>
            <a:endParaRPr lang="en-US" sz="2000">
              <a:solidFill>
                <a:schemeClr val="bg1">
                  <a:alpha val="60000"/>
                </a:schemeClr>
              </a:solidFill>
            </a:endParaRPr>
          </a:p>
          <a:p>
            <a:r>
              <a:rPr lang="en-US" sz="2000">
                <a:solidFill>
                  <a:schemeClr val="bg1">
                    <a:alpha val="60000"/>
                  </a:schemeClr>
                </a:solidFill>
                <a:latin typeface="Tahoma"/>
                <a:ea typeface="Tahoma"/>
                <a:cs typeface="Tahoma"/>
              </a:rPr>
              <a:t>Akses Web</a:t>
            </a:r>
          </a:p>
          <a:p>
            <a:r>
              <a:rPr lang="en-US" sz="2000" err="1">
                <a:solidFill>
                  <a:schemeClr val="bg1">
                    <a:alpha val="60000"/>
                  </a:schemeClr>
                </a:solidFill>
                <a:latin typeface="Tahoma"/>
                <a:ea typeface="Tahoma"/>
                <a:cs typeface="Tahoma"/>
              </a:rPr>
              <a:t>Presensi</a:t>
            </a: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D997B600-6007-4188-B9DE-4C66B484C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2278" y="1346912"/>
            <a:ext cx="7361663" cy="402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C232B152-3720-4D3B-97ED-45CE5483F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11BAB570-FF10-4E96-8A3F-FA9804702B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693698" cy="6858000"/>
          </a:xfrm>
          <a:custGeom>
            <a:avLst/>
            <a:gdLst>
              <a:gd name="connsiteX0" fmla="*/ 0 w 4693698"/>
              <a:gd name="connsiteY0" fmla="*/ 0 h 6858000"/>
              <a:gd name="connsiteX1" fmla="*/ 420914 w 4693698"/>
              <a:gd name="connsiteY1" fmla="*/ 0 h 6858000"/>
              <a:gd name="connsiteX2" fmla="*/ 1582057 w 4693698"/>
              <a:gd name="connsiteY2" fmla="*/ 0 h 6858000"/>
              <a:gd name="connsiteX3" fmla="*/ 4503903 w 4693698"/>
              <a:gd name="connsiteY3" fmla="*/ 0 h 6858000"/>
              <a:gd name="connsiteX4" fmla="*/ 4508943 w 4693698"/>
              <a:gd name="connsiteY4" fmla="*/ 66675 h 6858000"/>
              <a:gd name="connsiteX5" fmla="*/ 4517340 w 4693698"/>
              <a:gd name="connsiteY5" fmla="*/ 122237 h 6858000"/>
              <a:gd name="connsiteX6" fmla="*/ 4527418 w 4693698"/>
              <a:gd name="connsiteY6" fmla="*/ 174625 h 6858000"/>
              <a:gd name="connsiteX7" fmla="*/ 4544214 w 4693698"/>
              <a:gd name="connsiteY7" fmla="*/ 217487 h 6858000"/>
              <a:gd name="connsiteX8" fmla="*/ 4561010 w 4693698"/>
              <a:gd name="connsiteY8" fmla="*/ 260350 h 6858000"/>
              <a:gd name="connsiteX9" fmla="*/ 4581165 w 4693698"/>
              <a:gd name="connsiteY9" fmla="*/ 296862 h 6858000"/>
              <a:gd name="connsiteX10" fmla="*/ 4601320 w 4693698"/>
              <a:gd name="connsiteY10" fmla="*/ 334962 h 6858000"/>
              <a:gd name="connsiteX11" fmla="*/ 4619796 w 4693698"/>
              <a:gd name="connsiteY11" fmla="*/ 369887 h 6858000"/>
              <a:gd name="connsiteX12" fmla="*/ 4638271 w 4693698"/>
              <a:gd name="connsiteY12" fmla="*/ 409575 h 6858000"/>
              <a:gd name="connsiteX13" fmla="*/ 4655067 w 4693698"/>
              <a:gd name="connsiteY13" fmla="*/ 450850 h 6858000"/>
              <a:gd name="connsiteX14" fmla="*/ 4670184 w 4693698"/>
              <a:gd name="connsiteY14" fmla="*/ 496887 h 6858000"/>
              <a:gd name="connsiteX15" fmla="*/ 4681941 w 4693698"/>
              <a:gd name="connsiteY15" fmla="*/ 546100 h 6858000"/>
              <a:gd name="connsiteX16" fmla="*/ 4690339 w 4693698"/>
              <a:gd name="connsiteY16" fmla="*/ 606425 h 6858000"/>
              <a:gd name="connsiteX17" fmla="*/ 4693698 w 4693698"/>
              <a:gd name="connsiteY17" fmla="*/ 673100 h 6858000"/>
              <a:gd name="connsiteX18" fmla="*/ 4690339 w 4693698"/>
              <a:gd name="connsiteY18" fmla="*/ 744537 h 6858000"/>
              <a:gd name="connsiteX19" fmla="*/ 4681941 w 4693698"/>
              <a:gd name="connsiteY19" fmla="*/ 801687 h 6858000"/>
              <a:gd name="connsiteX20" fmla="*/ 4670184 w 4693698"/>
              <a:gd name="connsiteY20" fmla="*/ 854075 h 6858000"/>
              <a:gd name="connsiteX21" fmla="*/ 4655067 w 4693698"/>
              <a:gd name="connsiteY21" fmla="*/ 901700 h 6858000"/>
              <a:gd name="connsiteX22" fmla="*/ 4638271 w 4693698"/>
              <a:gd name="connsiteY22" fmla="*/ 942975 h 6858000"/>
              <a:gd name="connsiteX23" fmla="*/ 4618116 w 4693698"/>
              <a:gd name="connsiteY23" fmla="*/ 981075 h 6858000"/>
              <a:gd name="connsiteX24" fmla="*/ 4597961 w 4693698"/>
              <a:gd name="connsiteY24" fmla="*/ 1017587 h 6858000"/>
              <a:gd name="connsiteX25" fmla="*/ 4577806 w 4693698"/>
              <a:gd name="connsiteY25" fmla="*/ 1055687 h 6858000"/>
              <a:gd name="connsiteX26" fmla="*/ 4559330 w 4693698"/>
              <a:gd name="connsiteY26" fmla="*/ 1095375 h 6858000"/>
              <a:gd name="connsiteX27" fmla="*/ 4540854 w 4693698"/>
              <a:gd name="connsiteY27" fmla="*/ 1136650 h 6858000"/>
              <a:gd name="connsiteX28" fmla="*/ 4525739 w 4693698"/>
              <a:gd name="connsiteY28" fmla="*/ 1182687 h 6858000"/>
              <a:gd name="connsiteX29" fmla="*/ 4515661 w 4693698"/>
              <a:gd name="connsiteY29" fmla="*/ 1235075 h 6858000"/>
              <a:gd name="connsiteX30" fmla="*/ 4505583 w 4693698"/>
              <a:gd name="connsiteY30" fmla="*/ 1295400 h 6858000"/>
              <a:gd name="connsiteX31" fmla="*/ 4503903 w 4693698"/>
              <a:gd name="connsiteY31" fmla="*/ 1363662 h 6858000"/>
              <a:gd name="connsiteX32" fmla="*/ 4505583 w 4693698"/>
              <a:gd name="connsiteY32" fmla="*/ 1431925 h 6858000"/>
              <a:gd name="connsiteX33" fmla="*/ 4515661 w 4693698"/>
              <a:gd name="connsiteY33" fmla="*/ 1492250 h 6858000"/>
              <a:gd name="connsiteX34" fmla="*/ 4525739 w 4693698"/>
              <a:gd name="connsiteY34" fmla="*/ 1544637 h 6858000"/>
              <a:gd name="connsiteX35" fmla="*/ 4540854 w 4693698"/>
              <a:gd name="connsiteY35" fmla="*/ 1589087 h 6858000"/>
              <a:gd name="connsiteX36" fmla="*/ 4559330 w 4693698"/>
              <a:gd name="connsiteY36" fmla="*/ 1631950 h 6858000"/>
              <a:gd name="connsiteX37" fmla="*/ 4577806 w 4693698"/>
              <a:gd name="connsiteY37" fmla="*/ 1671637 h 6858000"/>
              <a:gd name="connsiteX38" fmla="*/ 4597961 w 4693698"/>
              <a:gd name="connsiteY38" fmla="*/ 1708150 h 6858000"/>
              <a:gd name="connsiteX39" fmla="*/ 4618116 w 4693698"/>
              <a:gd name="connsiteY39" fmla="*/ 1743075 h 6858000"/>
              <a:gd name="connsiteX40" fmla="*/ 4638271 w 4693698"/>
              <a:gd name="connsiteY40" fmla="*/ 1782762 h 6858000"/>
              <a:gd name="connsiteX41" fmla="*/ 4655067 w 4693698"/>
              <a:gd name="connsiteY41" fmla="*/ 1824037 h 6858000"/>
              <a:gd name="connsiteX42" fmla="*/ 4670184 w 4693698"/>
              <a:gd name="connsiteY42" fmla="*/ 1870075 h 6858000"/>
              <a:gd name="connsiteX43" fmla="*/ 4681941 w 4693698"/>
              <a:gd name="connsiteY43" fmla="*/ 1922462 h 6858000"/>
              <a:gd name="connsiteX44" fmla="*/ 4690339 w 4693698"/>
              <a:gd name="connsiteY44" fmla="*/ 1982787 h 6858000"/>
              <a:gd name="connsiteX45" fmla="*/ 4693698 w 4693698"/>
              <a:gd name="connsiteY45" fmla="*/ 2051050 h 6858000"/>
              <a:gd name="connsiteX46" fmla="*/ 4690339 w 4693698"/>
              <a:gd name="connsiteY46" fmla="*/ 2119312 h 6858000"/>
              <a:gd name="connsiteX47" fmla="*/ 4681941 w 4693698"/>
              <a:gd name="connsiteY47" fmla="*/ 2179637 h 6858000"/>
              <a:gd name="connsiteX48" fmla="*/ 4670184 w 4693698"/>
              <a:gd name="connsiteY48" fmla="*/ 2232025 h 6858000"/>
              <a:gd name="connsiteX49" fmla="*/ 4655067 w 4693698"/>
              <a:gd name="connsiteY49" fmla="*/ 2278062 h 6858000"/>
              <a:gd name="connsiteX50" fmla="*/ 4638271 w 4693698"/>
              <a:gd name="connsiteY50" fmla="*/ 2319337 h 6858000"/>
              <a:gd name="connsiteX51" fmla="*/ 4618116 w 4693698"/>
              <a:gd name="connsiteY51" fmla="*/ 2359025 h 6858000"/>
              <a:gd name="connsiteX52" fmla="*/ 4597961 w 4693698"/>
              <a:gd name="connsiteY52" fmla="*/ 2395537 h 6858000"/>
              <a:gd name="connsiteX53" fmla="*/ 4577806 w 4693698"/>
              <a:gd name="connsiteY53" fmla="*/ 2433637 h 6858000"/>
              <a:gd name="connsiteX54" fmla="*/ 4559330 w 4693698"/>
              <a:gd name="connsiteY54" fmla="*/ 2471737 h 6858000"/>
              <a:gd name="connsiteX55" fmla="*/ 4540854 w 4693698"/>
              <a:gd name="connsiteY55" fmla="*/ 2513012 h 6858000"/>
              <a:gd name="connsiteX56" fmla="*/ 4525739 w 4693698"/>
              <a:gd name="connsiteY56" fmla="*/ 2560637 h 6858000"/>
              <a:gd name="connsiteX57" fmla="*/ 4515661 w 4693698"/>
              <a:gd name="connsiteY57" fmla="*/ 2613025 h 6858000"/>
              <a:gd name="connsiteX58" fmla="*/ 4505583 w 4693698"/>
              <a:gd name="connsiteY58" fmla="*/ 2671762 h 6858000"/>
              <a:gd name="connsiteX59" fmla="*/ 4503903 w 4693698"/>
              <a:gd name="connsiteY59" fmla="*/ 2741612 h 6858000"/>
              <a:gd name="connsiteX60" fmla="*/ 4505583 w 4693698"/>
              <a:gd name="connsiteY60" fmla="*/ 2809875 h 6858000"/>
              <a:gd name="connsiteX61" fmla="*/ 4515661 w 4693698"/>
              <a:gd name="connsiteY61" fmla="*/ 2868612 h 6858000"/>
              <a:gd name="connsiteX62" fmla="*/ 4525739 w 4693698"/>
              <a:gd name="connsiteY62" fmla="*/ 2922587 h 6858000"/>
              <a:gd name="connsiteX63" fmla="*/ 4540854 w 4693698"/>
              <a:gd name="connsiteY63" fmla="*/ 2967037 h 6858000"/>
              <a:gd name="connsiteX64" fmla="*/ 4559330 w 4693698"/>
              <a:gd name="connsiteY64" fmla="*/ 3009900 h 6858000"/>
              <a:gd name="connsiteX65" fmla="*/ 4577806 w 4693698"/>
              <a:gd name="connsiteY65" fmla="*/ 3046412 h 6858000"/>
              <a:gd name="connsiteX66" fmla="*/ 4597961 w 4693698"/>
              <a:gd name="connsiteY66" fmla="*/ 3084512 h 6858000"/>
              <a:gd name="connsiteX67" fmla="*/ 4618116 w 4693698"/>
              <a:gd name="connsiteY67" fmla="*/ 3121025 h 6858000"/>
              <a:gd name="connsiteX68" fmla="*/ 4638271 w 4693698"/>
              <a:gd name="connsiteY68" fmla="*/ 3160712 h 6858000"/>
              <a:gd name="connsiteX69" fmla="*/ 4655067 w 4693698"/>
              <a:gd name="connsiteY69" fmla="*/ 3201987 h 6858000"/>
              <a:gd name="connsiteX70" fmla="*/ 4670184 w 4693698"/>
              <a:gd name="connsiteY70" fmla="*/ 3248025 h 6858000"/>
              <a:gd name="connsiteX71" fmla="*/ 4681941 w 4693698"/>
              <a:gd name="connsiteY71" fmla="*/ 3300412 h 6858000"/>
              <a:gd name="connsiteX72" fmla="*/ 4690339 w 4693698"/>
              <a:gd name="connsiteY72" fmla="*/ 3360737 h 6858000"/>
              <a:gd name="connsiteX73" fmla="*/ 4693698 w 4693698"/>
              <a:gd name="connsiteY73" fmla="*/ 3427412 h 6858000"/>
              <a:gd name="connsiteX74" fmla="*/ 4690339 w 4693698"/>
              <a:gd name="connsiteY74" fmla="*/ 3497262 h 6858000"/>
              <a:gd name="connsiteX75" fmla="*/ 4681941 w 4693698"/>
              <a:gd name="connsiteY75" fmla="*/ 3557587 h 6858000"/>
              <a:gd name="connsiteX76" fmla="*/ 4670184 w 4693698"/>
              <a:gd name="connsiteY76" fmla="*/ 3609975 h 6858000"/>
              <a:gd name="connsiteX77" fmla="*/ 4655067 w 4693698"/>
              <a:gd name="connsiteY77" fmla="*/ 3656012 h 6858000"/>
              <a:gd name="connsiteX78" fmla="*/ 4638271 w 4693698"/>
              <a:gd name="connsiteY78" fmla="*/ 3697287 h 6858000"/>
              <a:gd name="connsiteX79" fmla="*/ 4618116 w 4693698"/>
              <a:gd name="connsiteY79" fmla="*/ 3736975 h 6858000"/>
              <a:gd name="connsiteX80" fmla="*/ 4577806 w 4693698"/>
              <a:gd name="connsiteY80" fmla="*/ 3811587 h 6858000"/>
              <a:gd name="connsiteX81" fmla="*/ 4559330 w 4693698"/>
              <a:gd name="connsiteY81" fmla="*/ 3848100 h 6858000"/>
              <a:gd name="connsiteX82" fmla="*/ 4540854 w 4693698"/>
              <a:gd name="connsiteY82" fmla="*/ 3890962 h 6858000"/>
              <a:gd name="connsiteX83" fmla="*/ 4525739 w 4693698"/>
              <a:gd name="connsiteY83" fmla="*/ 3935412 h 6858000"/>
              <a:gd name="connsiteX84" fmla="*/ 4515661 w 4693698"/>
              <a:gd name="connsiteY84" fmla="*/ 3987800 h 6858000"/>
              <a:gd name="connsiteX85" fmla="*/ 4505583 w 4693698"/>
              <a:gd name="connsiteY85" fmla="*/ 4048125 h 6858000"/>
              <a:gd name="connsiteX86" fmla="*/ 4503903 w 4693698"/>
              <a:gd name="connsiteY86" fmla="*/ 4116387 h 6858000"/>
              <a:gd name="connsiteX87" fmla="*/ 4505583 w 4693698"/>
              <a:gd name="connsiteY87" fmla="*/ 4186237 h 6858000"/>
              <a:gd name="connsiteX88" fmla="*/ 4515661 w 4693698"/>
              <a:gd name="connsiteY88" fmla="*/ 4244975 h 6858000"/>
              <a:gd name="connsiteX89" fmla="*/ 4525739 w 4693698"/>
              <a:gd name="connsiteY89" fmla="*/ 4297362 h 6858000"/>
              <a:gd name="connsiteX90" fmla="*/ 4540854 w 4693698"/>
              <a:gd name="connsiteY90" fmla="*/ 4343400 h 6858000"/>
              <a:gd name="connsiteX91" fmla="*/ 4559330 w 4693698"/>
              <a:gd name="connsiteY91" fmla="*/ 4386262 h 6858000"/>
              <a:gd name="connsiteX92" fmla="*/ 4577806 w 4693698"/>
              <a:gd name="connsiteY92" fmla="*/ 4424362 h 6858000"/>
              <a:gd name="connsiteX93" fmla="*/ 4618116 w 4693698"/>
              <a:gd name="connsiteY93" fmla="*/ 4498975 h 6858000"/>
              <a:gd name="connsiteX94" fmla="*/ 4638271 w 4693698"/>
              <a:gd name="connsiteY94" fmla="*/ 4537075 h 6858000"/>
              <a:gd name="connsiteX95" fmla="*/ 4655067 w 4693698"/>
              <a:gd name="connsiteY95" fmla="*/ 4579937 h 6858000"/>
              <a:gd name="connsiteX96" fmla="*/ 4670184 w 4693698"/>
              <a:gd name="connsiteY96" fmla="*/ 4625975 h 6858000"/>
              <a:gd name="connsiteX97" fmla="*/ 4681941 w 4693698"/>
              <a:gd name="connsiteY97" fmla="*/ 4678362 h 6858000"/>
              <a:gd name="connsiteX98" fmla="*/ 4690339 w 4693698"/>
              <a:gd name="connsiteY98" fmla="*/ 4738687 h 6858000"/>
              <a:gd name="connsiteX99" fmla="*/ 4693698 w 4693698"/>
              <a:gd name="connsiteY99" fmla="*/ 4806950 h 6858000"/>
              <a:gd name="connsiteX100" fmla="*/ 4690339 w 4693698"/>
              <a:gd name="connsiteY100" fmla="*/ 4875212 h 6858000"/>
              <a:gd name="connsiteX101" fmla="*/ 4681941 w 4693698"/>
              <a:gd name="connsiteY101" fmla="*/ 4935537 h 6858000"/>
              <a:gd name="connsiteX102" fmla="*/ 4670184 w 4693698"/>
              <a:gd name="connsiteY102" fmla="*/ 4987925 h 6858000"/>
              <a:gd name="connsiteX103" fmla="*/ 4655067 w 4693698"/>
              <a:gd name="connsiteY103" fmla="*/ 5033962 h 6858000"/>
              <a:gd name="connsiteX104" fmla="*/ 4638271 w 4693698"/>
              <a:gd name="connsiteY104" fmla="*/ 5075237 h 6858000"/>
              <a:gd name="connsiteX105" fmla="*/ 4618116 w 4693698"/>
              <a:gd name="connsiteY105" fmla="*/ 5114925 h 6858000"/>
              <a:gd name="connsiteX106" fmla="*/ 4597961 w 4693698"/>
              <a:gd name="connsiteY106" fmla="*/ 5149850 h 6858000"/>
              <a:gd name="connsiteX107" fmla="*/ 4577806 w 4693698"/>
              <a:gd name="connsiteY107" fmla="*/ 5186362 h 6858000"/>
              <a:gd name="connsiteX108" fmla="*/ 4559330 w 4693698"/>
              <a:gd name="connsiteY108" fmla="*/ 5226050 h 6858000"/>
              <a:gd name="connsiteX109" fmla="*/ 4540854 w 4693698"/>
              <a:gd name="connsiteY109" fmla="*/ 5268912 h 6858000"/>
              <a:gd name="connsiteX110" fmla="*/ 4525739 w 4693698"/>
              <a:gd name="connsiteY110" fmla="*/ 5313362 h 6858000"/>
              <a:gd name="connsiteX111" fmla="*/ 4515661 w 4693698"/>
              <a:gd name="connsiteY111" fmla="*/ 5365750 h 6858000"/>
              <a:gd name="connsiteX112" fmla="*/ 4505583 w 4693698"/>
              <a:gd name="connsiteY112" fmla="*/ 5426075 h 6858000"/>
              <a:gd name="connsiteX113" fmla="*/ 4503903 w 4693698"/>
              <a:gd name="connsiteY113" fmla="*/ 5494337 h 6858000"/>
              <a:gd name="connsiteX114" fmla="*/ 4505583 w 4693698"/>
              <a:gd name="connsiteY114" fmla="*/ 5562600 h 6858000"/>
              <a:gd name="connsiteX115" fmla="*/ 4515661 w 4693698"/>
              <a:gd name="connsiteY115" fmla="*/ 5622925 h 6858000"/>
              <a:gd name="connsiteX116" fmla="*/ 4525739 w 4693698"/>
              <a:gd name="connsiteY116" fmla="*/ 5675312 h 6858000"/>
              <a:gd name="connsiteX117" fmla="*/ 4540854 w 4693698"/>
              <a:gd name="connsiteY117" fmla="*/ 5721350 h 6858000"/>
              <a:gd name="connsiteX118" fmla="*/ 4559330 w 4693698"/>
              <a:gd name="connsiteY118" fmla="*/ 5762625 h 6858000"/>
              <a:gd name="connsiteX119" fmla="*/ 4577806 w 4693698"/>
              <a:gd name="connsiteY119" fmla="*/ 5802312 h 6858000"/>
              <a:gd name="connsiteX120" fmla="*/ 4597961 w 4693698"/>
              <a:gd name="connsiteY120" fmla="*/ 5840412 h 6858000"/>
              <a:gd name="connsiteX121" fmla="*/ 4618116 w 4693698"/>
              <a:gd name="connsiteY121" fmla="*/ 5876925 h 6858000"/>
              <a:gd name="connsiteX122" fmla="*/ 4638271 w 4693698"/>
              <a:gd name="connsiteY122" fmla="*/ 5915025 h 6858000"/>
              <a:gd name="connsiteX123" fmla="*/ 4655067 w 4693698"/>
              <a:gd name="connsiteY123" fmla="*/ 5956300 h 6858000"/>
              <a:gd name="connsiteX124" fmla="*/ 4670184 w 4693698"/>
              <a:gd name="connsiteY124" fmla="*/ 6003925 h 6858000"/>
              <a:gd name="connsiteX125" fmla="*/ 4681941 w 4693698"/>
              <a:gd name="connsiteY125" fmla="*/ 6056312 h 6858000"/>
              <a:gd name="connsiteX126" fmla="*/ 4690339 w 4693698"/>
              <a:gd name="connsiteY126" fmla="*/ 6113462 h 6858000"/>
              <a:gd name="connsiteX127" fmla="*/ 4693698 w 4693698"/>
              <a:gd name="connsiteY127" fmla="*/ 6183312 h 6858000"/>
              <a:gd name="connsiteX128" fmla="*/ 4690339 w 4693698"/>
              <a:gd name="connsiteY128" fmla="*/ 6251575 h 6858000"/>
              <a:gd name="connsiteX129" fmla="*/ 4681941 w 4693698"/>
              <a:gd name="connsiteY129" fmla="*/ 6311900 h 6858000"/>
              <a:gd name="connsiteX130" fmla="*/ 4670184 w 4693698"/>
              <a:gd name="connsiteY130" fmla="*/ 6361112 h 6858000"/>
              <a:gd name="connsiteX131" fmla="*/ 4655067 w 4693698"/>
              <a:gd name="connsiteY131" fmla="*/ 6407150 h 6858000"/>
              <a:gd name="connsiteX132" fmla="*/ 4638271 w 4693698"/>
              <a:gd name="connsiteY132" fmla="*/ 6448425 h 6858000"/>
              <a:gd name="connsiteX133" fmla="*/ 4619796 w 4693698"/>
              <a:gd name="connsiteY133" fmla="*/ 6488112 h 6858000"/>
              <a:gd name="connsiteX134" fmla="*/ 4601320 w 4693698"/>
              <a:gd name="connsiteY134" fmla="*/ 6523037 h 6858000"/>
              <a:gd name="connsiteX135" fmla="*/ 4581165 w 4693698"/>
              <a:gd name="connsiteY135" fmla="*/ 6561137 h 6858000"/>
              <a:gd name="connsiteX136" fmla="*/ 4561010 w 4693698"/>
              <a:gd name="connsiteY136" fmla="*/ 6597650 h 6858000"/>
              <a:gd name="connsiteX137" fmla="*/ 4544214 w 4693698"/>
              <a:gd name="connsiteY137" fmla="*/ 6640512 h 6858000"/>
              <a:gd name="connsiteX138" fmla="*/ 4527418 w 4693698"/>
              <a:gd name="connsiteY138" fmla="*/ 6683375 h 6858000"/>
              <a:gd name="connsiteX139" fmla="*/ 4517340 w 4693698"/>
              <a:gd name="connsiteY139" fmla="*/ 6735762 h 6858000"/>
              <a:gd name="connsiteX140" fmla="*/ 4508943 w 4693698"/>
              <a:gd name="connsiteY140" fmla="*/ 6791325 h 6858000"/>
              <a:gd name="connsiteX141" fmla="*/ 4503903 w 4693698"/>
              <a:gd name="connsiteY141" fmla="*/ 6858000 h 6858000"/>
              <a:gd name="connsiteX142" fmla="*/ 1582057 w 4693698"/>
              <a:gd name="connsiteY142" fmla="*/ 6858000 h 6858000"/>
              <a:gd name="connsiteX143" fmla="*/ 420914 w 4693698"/>
              <a:gd name="connsiteY143" fmla="*/ 6858000 h 6858000"/>
              <a:gd name="connsiteX144" fmla="*/ 0 w 4693698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693698" h="6858000">
                <a:moveTo>
                  <a:pt x="0" y="0"/>
                </a:moveTo>
                <a:lnTo>
                  <a:pt x="420914" y="0"/>
                </a:lnTo>
                <a:lnTo>
                  <a:pt x="1582057" y="0"/>
                </a:lnTo>
                <a:lnTo>
                  <a:pt x="4503903" y="0"/>
                </a:lnTo>
                <a:lnTo>
                  <a:pt x="4508943" y="66675"/>
                </a:lnTo>
                <a:lnTo>
                  <a:pt x="4517340" y="122237"/>
                </a:lnTo>
                <a:lnTo>
                  <a:pt x="4527418" y="174625"/>
                </a:lnTo>
                <a:lnTo>
                  <a:pt x="4544214" y="217487"/>
                </a:lnTo>
                <a:lnTo>
                  <a:pt x="4561010" y="260350"/>
                </a:lnTo>
                <a:lnTo>
                  <a:pt x="4581165" y="296862"/>
                </a:lnTo>
                <a:lnTo>
                  <a:pt x="4601320" y="334962"/>
                </a:lnTo>
                <a:lnTo>
                  <a:pt x="4619796" y="369887"/>
                </a:lnTo>
                <a:lnTo>
                  <a:pt x="4638271" y="409575"/>
                </a:lnTo>
                <a:lnTo>
                  <a:pt x="4655067" y="450850"/>
                </a:lnTo>
                <a:lnTo>
                  <a:pt x="4670184" y="496887"/>
                </a:lnTo>
                <a:lnTo>
                  <a:pt x="4681941" y="546100"/>
                </a:lnTo>
                <a:lnTo>
                  <a:pt x="4690339" y="606425"/>
                </a:lnTo>
                <a:lnTo>
                  <a:pt x="4693698" y="673100"/>
                </a:lnTo>
                <a:lnTo>
                  <a:pt x="4690339" y="744537"/>
                </a:lnTo>
                <a:lnTo>
                  <a:pt x="4681941" y="801687"/>
                </a:lnTo>
                <a:lnTo>
                  <a:pt x="4670184" y="854075"/>
                </a:lnTo>
                <a:lnTo>
                  <a:pt x="4655067" y="901700"/>
                </a:lnTo>
                <a:lnTo>
                  <a:pt x="4638271" y="942975"/>
                </a:lnTo>
                <a:lnTo>
                  <a:pt x="4618116" y="981075"/>
                </a:lnTo>
                <a:lnTo>
                  <a:pt x="4597961" y="1017587"/>
                </a:lnTo>
                <a:lnTo>
                  <a:pt x="4577806" y="1055687"/>
                </a:lnTo>
                <a:lnTo>
                  <a:pt x="4559330" y="1095375"/>
                </a:lnTo>
                <a:lnTo>
                  <a:pt x="4540854" y="1136650"/>
                </a:lnTo>
                <a:lnTo>
                  <a:pt x="4525739" y="1182687"/>
                </a:lnTo>
                <a:lnTo>
                  <a:pt x="4515661" y="1235075"/>
                </a:lnTo>
                <a:lnTo>
                  <a:pt x="4505583" y="1295400"/>
                </a:lnTo>
                <a:lnTo>
                  <a:pt x="4503903" y="1363662"/>
                </a:lnTo>
                <a:lnTo>
                  <a:pt x="4505583" y="1431925"/>
                </a:lnTo>
                <a:lnTo>
                  <a:pt x="4515661" y="1492250"/>
                </a:lnTo>
                <a:lnTo>
                  <a:pt x="4525739" y="1544637"/>
                </a:lnTo>
                <a:lnTo>
                  <a:pt x="4540854" y="1589087"/>
                </a:lnTo>
                <a:lnTo>
                  <a:pt x="4559330" y="1631950"/>
                </a:lnTo>
                <a:lnTo>
                  <a:pt x="4577806" y="1671637"/>
                </a:lnTo>
                <a:lnTo>
                  <a:pt x="4597961" y="1708150"/>
                </a:lnTo>
                <a:lnTo>
                  <a:pt x="4618116" y="1743075"/>
                </a:lnTo>
                <a:lnTo>
                  <a:pt x="4638271" y="1782762"/>
                </a:lnTo>
                <a:lnTo>
                  <a:pt x="4655067" y="1824037"/>
                </a:lnTo>
                <a:lnTo>
                  <a:pt x="4670184" y="1870075"/>
                </a:lnTo>
                <a:lnTo>
                  <a:pt x="4681941" y="1922462"/>
                </a:lnTo>
                <a:lnTo>
                  <a:pt x="4690339" y="1982787"/>
                </a:lnTo>
                <a:lnTo>
                  <a:pt x="4693698" y="2051050"/>
                </a:lnTo>
                <a:lnTo>
                  <a:pt x="4690339" y="2119312"/>
                </a:lnTo>
                <a:lnTo>
                  <a:pt x="4681941" y="2179637"/>
                </a:lnTo>
                <a:lnTo>
                  <a:pt x="4670184" y="2232025"/>
                </a:lnTo>
                <a:lnTo>
                  <a:pt x="4655067" y="2278062"/>
                </a:lnTo>
                <a:lnTo>
                  <a:pt x="4638271" y="2319337"/>
                </a:lnTo>
                <a:lnTo>
                  <a:pt x="4618116" y="2359025"/>
                </a:lnTo>
                <a:lnTo>
                  <a:pt x="4597961" y="2395537"/>
                </a:lnTo>
                <a:lnTo>
                  <a:pt x="4577806" y="2433637"/>
                </a:lnTo>
                <a:lnTo>
                  <a:pt x="4559330" y="2471737"/>
                </a:lnTo>
                <a:lnTo>
                  <a:pt x="4540854" y="2513012"/>
                </a:lnTo>
                <a:lnTo>
                  <a:pt x="4525739" y="2560637"/>
                </a:lnTo>
                <a:lnTo>
                  <a:pt x="4515661" y="2613025"/>
                </a:lnTo>
                <a:lnTo>
                  <a:pt x="4505583" y="2671762"/>
                </a:lnTo>
                <a:lnTo>
                  <a:pt x="4503903" y="2741612"/>
                </a:lnTo>
                <a:lnTo>
                  <a:pt x="4505583" y="2809875"/>
                </a:lnTo>
                <a:lnTo>
                  <a:pt x="4515661" y="2868612"/>
                </a:lnTo>
                <a:lnTo>
                  <a:pt x="4525739" y="2922587"/>
                </a:lnTo>
                <a:lnTo>
                  <a:pt x="4540854" y="2967037"/>
                </a:lnTo>
                <a:lnTo>
                  <a:pt x="4559330" y="3009900"/>
                </a:lnTo>
                <a:lnTo>
                  <a:pt x="4577806" y="3046412"/>
                </a:lnTo>
                <a:lnTo>
                  <a:pt x="4597961" y="3084512"/>
                </a:lnTo>
                <a:lnTo>
                  <a:pt x="4618116" y="3121025"/>
                </a:lnTo>
                <a:lnTo>
                  <a:pt x="4638271" y="3160712"/>
                </a:lnTo>
                <a:lnTo>
                  <a:pt x="4655067" y="3201987"/>
                </a:lnTo>
                <a:lnTo>
                  <a:pt x="4670184" y="3248025"/>
                </a:lnTo>
                <a:lnTo>
                  <a:pt x="4681941" y="3300412"/>
                </a:lnTo>
                <a:lnTo>
                  <a:pt x="4690339" y="3360737"/>
                </a:lnTo>
                <a:lnTo>
                  <a:pt x="4693698" y="3427412"/>
                </a:lnTo>
                <a:lnTo>
                  <a:pt x="4690339" y="3497262"/>
                </a:lnTo>
                <a:lnTo>
                  <a:pt x="4681941" y="3557587"/>
                </a:lnTo>
                <a:lnTo>
                  <a:pt x="4670184" y="3609975"/>
                </a:lnTo>
                <a:lnTo>
                  <a:pt x="4655067" y="3656012"/>
                </a:lnTo>
                <a:lnTo>
                  <a:pt x="4638271" y="3697287"/>
                </a:lnTo>
                <a:lnTo>
                  <a:pt x="4618116" y="3736975"/>
                </a:lnTo>
                <a:lnTo>
                  <a:pt x="4577806" y="3811587"/>
                </a:lnTo>
                <a:lnTo>
                  <a:pt x="4559330" y="3848100"/>
                </a:lnTo>
                <a:lnTo>
                  <a:pt x="4540854" y="3890962"/>
                </a:lnTo>
                <a:lnTo>
                  <a:pt x="4525739" y="3935412"/>
                </a:lnTo>
                <a:lnTo>
                  <a:pt x="4515661" y="3987800"/>
                </a:lnTo>
                <a:lnTo>
                  <a:pt x="4505583" y="4048125"/>
                </a:lnTo>
                <a:lnTo>
                  <a:pt x="4503903" y="4116387"/>
                </a:lnTo>
                <a:lnTo>
                  <a:pt x="4505583" y="4186237"/>
                </a:lnTo>
                <a:lnTo>
                  <a:pt x="4515661" y="4244975"/>
                </a:lnTo>
                <a:lnTo>
                  <a:pt x="4525739" y="4297362"/>
                </a:lnTo>
                <a:lnTo>
                  <a:pt x="4540854" y="4343400"/>
                </a:lnTo>
                <a:lnTo>
                  <a:pt x="4559330" y="4386262"/>
                </a:lnTo>
                <a:lnTo>
                  <a:pt x="4577806" y="4424362"/>
                </a:lnTo>
                <a:lnTo>
                  <a:pt x="4618116" y="4498975"/>
                </a:lnTo>
                <a:lnTo>
                  <a:pt x="4638271" y="4537075"/>
                </a:lnTo>
                <a:lnTo>
                  <a:pt x="4655067" y="4579937"/>
                </a:lnTo>
                <a:lnTo>
                  <a:pt x="4670184" y="4625975"/>
                </a:lnTo>
                <a:lnTo>
                  <a:pt x="4681941" y="4678362"/>
                </a:lnTo>
                <a:lnTo>
                  <a:pt x="4690339" y="4738687"/>
                </a:lnTo>
                <a:lnTo>
                  <a:pt x="4693698" y="4806950"/>
                </a:lnTo>
                <a:lnTo>
                  <a:pt x="4690339" y="4875212"/>
                </a:lnTo>
                <a:lnTo>
                  <a:pt x="4681941" y="4935537"/>
                </a:lnTo>
                <a:lnTo>
                  <a:pt x="4670184" y="4987925"/>
                </a:lnTo>
                <a:lnTo>
                  <a:pt x="4655067" y="5033962"/>
                </a:lnTo>
                <a:lnTo>
                  <a:pt x="4638271" y="5075237"/>
                </a:lnTo>
                <a:lnTo>
                  <a:pt x="4618116" y="5114925"/>
                </a:lnTo>
                <a:lnTo>
                  <a:pt x="4597961" y="5149850"/>
                </a:lnTo>
                <a:lnTo>
                  <a:pt x="4577806" y="5186362"/>
                </a:lnTo>
                <a:lnTo>
                  <a:pt x="4559330" y="5226050"/>
                </a:lnTo>
                <a:lnTo>
                  <a:pt x="4540854" y="5268912"/>
                </a:lnTo>
                <a:lnTo>
                  <a:pt x="4525739" y="5313362"/>
                </a:lnTo>
                <a:lnTo>
                  <a:pt x="4515661" y="5365750"/>
                </a:lnTo>
                <a:lnTo>
                  <a:pt x="4505583" y="5426075"/>
                </a:lnTo>
                <a:lnTo>
                  <a:pt x="4503903" y="5494337"/>
                </a:lnTo>
                <a:lnTo>
                  <a:pt x="4505583" y="5562600"/>
                </a:lnTo>
                <a:lnTo>
                  <a:pt x="4515661" y="5622925"/>
                </a:lnTo>
                <a:lnTo>
                  <a:pt x="4525739" y="5675312"/>
                </a:lnTo>
                <a:lnTo>
                  <a:pt x="4540854" y="5721350"/>
                </a:lnTo>
                <a:lnTo>
                  <a:pt x="4559330" y="5762625"/>
                </a:lnTo>
                <a:lnTo>
                  <a:pt x="4577806" y="5802312"/>
                </a:lnTo>
                <a:lnTo>
                  <a:pt x="4597961" y="5840412"/>
                </a:lnTo>
                <a:lnTo>
                  <a:pt x="4618116" y="5876925"/>
                </a:lnTo>
                <a:lnTo>
                  <a:pt x="4638271" y="5915025"/>
                </a:lnTo>
                <a:lnTo>
                  <a:pt x="4655067" y="5956300"/>
                </a:lnTo>
                <a:lnTo>
                  <a:pt x="4670184" y="6003925"/>
                </a:lnTo>
                <a:lnTo>
                  <a:pt x="4681941" y="6056312"/>
                </a:lnTo>
                <a:lnTo>
                  <a:pt x="4690339" y="6113462"/>
                </a:lnTo>
                <a:lnTo>
                  <a:pt x="4693698" y="6183312"/>
                </a:lnTo>
                <a:lnTo>
                  <a:pt x="4690339" y="6251575"/>
                </a:lnTo>
                <a:lnTo>
                  <a:pt x="4681941" y="6311900"/>
                </a:lnTo>
                <a:lnTo>
                  <a:pt x="4670184" y="6361112"/>
                </a:lnTo>
                <a:lnTo>
                  <a:pt x="4655067" y="6407150"/>
                </a:lnTo>
                <a:lnTo>
                  <a:pt x="4638271" y="6448425"/>
                </a:lnTo>
                <a:lnTo>
                  <a:pt x="4619796" y="6488112"/>
                </a:lnTo>
                <a:lnTo>
                  <a:pt x="4601320" y="6523037"/>
                </a:lnTo>
                <a:lnTo>
                  <a:pt x="4581165" y="6561137"/>
                </a:lnTo>
                <a:lnTo>
                  <a:pt x="4561010" y="6597650"/>
                </a:lnTo>
                <a:lnTo>
                  <a:pt x="4544214" y="6640512"/>
                </a:lnTo>
                <a:lnTo>
                  <a:pt x="4527418" y="6683375"/>
                </a:lnTo>
                <a:lnTo>
                  <a:pt x="4517340" y="6735762"/>
                </a:lnTo>
                <a:lnTo>
                  <a:pt x="4508943" y="6791325"/>
                </a:lnTo>
                <a:lnTo>
                  <a:pt x="4503903" y="6858000"/>
                </a:lnTo>
                <a:lnTo>
                  <a:pt x="1582057" y="6858000"/>
                </a:lnTo>
                <a:lnTo>
                  <a:pt x="42091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Freeform: Shape 19">
            <a:extLst>
              <a:ext uri="{FF2B5EF4-FFF2-40B4-BE49-F238E27FC236}">
                <a16:creationId xmlns:a16="http://schemas.microsoft.com/office/drawing/2014/main" id="{4B9FAFB2-BEB5-4848-8018-BCAD99E2E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38076" cy="6858000"/>
          </a:xfrm>
          <a:custGeom>
            <a:avLst/>
            <a:gdLst>
              <a:gd name="connsiteX0" fmla="*/ 4838076 w 4838076"/>
              <a:gd name="connsiteY0" fmla="*/ 0 h 6858000"/>
              <a:gd name="connsiteX1" fmla="*/ 4417162 w 4838076"/>
              <a:gd name="connsiteY1" fmla="*/ 0 h 6858000"/>
              <a:gd name="connsiteX2" fmla="*/ 3459219 w 4838076"/>
              <a:gd name="connsiteY2" fmla="*/ 0 h 6858000"/>
              <a:gd name="connsiteX3" fmla="*/ 334174 w 4838076"/>
              <a:gd name="connsiteY3" fmla="*/ 0 h 6858000"/>
              <a:gd name="connsiteX4" fmla="*/ 334173 w 4838076"/>
              <a:gd name="connsiteY4" fmla="*/ 0 h 6858000"/>
              <a:gd name="connsiteX5" fmla="*/ 189795 w 4838076"/>
              <a:gd name="connsiteY5" fmla="*/ 0 h 6858000"/>
              <a:gd name="connsiteX6" fmla="*/ 184756 w 4838076"/>
              <a:gd name="connsiteY6" fmla="*/ 66675 h 6858000"/>
              <a:gd name="connsiteX7" fmla="*/ 176358 w 4838076"/>
              <a:gd name="connsiteY7" fmla="*/ 122237 h 6858000"/>
              <a:gd name="connsiteX8" fmla="*/ 166281 w 4838076"/>
              <a:gd name="connsiteY8" fmla="*/ 174625 h 6858000"/>
              <a:gd name="connsiteX9" fmla="*/ 149485 w 4838076"/>
              <a:gd name="connsiteY9" fmla="*/ 217487 h 6858000"/>
              <a:gd name="connsiteX10" fmla="*/ 132689 w 4838076"/>
              <a:gd name="connsiteY10" fmla="*/ 260350 h 6858000"/>
              <a:gd name="connsiteX11" fmla="*/ 112534 w 4838076"/>
              <a:gd name="connsiteY11" fmla="*/ 296862 h 6858000"/>
              <a:gd name="connsiteX12" fmla="*/ 92379 w 4838076"/>
              <a:gd name="connsiteY12" fmla="*/ 334962 h 6858000"/>
              <a:gd name="connsiteX13" fmla="*/ 73903 w 4838076"/>
              <a:gd name="connsiteY13" fmla="*/ 369887 h 6858000"/>
              <a:gd name="connsiteX14" fmla="*/ 55427 w 4838076"/>
              <a:gd name="connsiteY14" fmla="*/ 409575 h 6858000"/>
              <a:gd name="connsiteX15" fmla="*/ 38632 w 4838076"/>
              <a:gd name="connsiteY15" fmla="*/ 450850 h 6858000"/>
              <a:gd name="connsiteX16" fmla="*/ 23515 w 4838076"/>
              <a:gd name="connsiteY16" fmla="*/ 496887 h 6858000"/>
              <a:gd name="connsiteX17" fmla="*/ 11758 w 4838076"/>
              <a:gd name="connsiteY17" fmla="*/ 546100 h 6858000"/>
              <a:gd name="connsiteX18" fmla="*/ 3359 w 4838076"/>
              <a:gd name="connsiteY18" fmla="*/ 606425 h 6858000"/>
              <a:gd name="connsiteX19" fmla="*/ 0 w 4838076"/>
              <a:gd name="connsiteY19" fmla="*/ 673100 h 6858000"/>
              <a:gd name="connsiteX20" fmla="*/ 3359 w 4838076"/>
              <a:gd name="connsiteY20" fmla="*/ 744537 h 6858000"/>
              <a:gd name="connsiteX21" fmla="*/ 11758 w 4838076"/>
              <a:gd name="connsiteY21" fmla="*/ 801687 h 6858000"/>
              <a:gd name="connsiteX22" fmla="*/ 23515 w 4838076"/>
              <a:gd name="connsiteY22" fmla="*/ 854075 h 6858000"/>
              <a:gd name="connsiteX23" fmla="*/ 38632 w 4838076"/>
              <a:gd name="connsiteY23" fmla="*/ 901700 h 6858000"/>
              <a:gd name="connsiteX24" fmla="*/ 55427 w 4838076"/>
              <a:gd name="connsiteY24" fmla="*/ 942975 h 6858000"/>
              <a:gd name="connsiteX25" fmla="*/ 75583 w 4838076"/>
              <a:gd name="connsiteY25" fmla="*/ 981075 h 6858000"/>
              <a:gd name="connsiteX26" fmla="*/ 95738 w 4838076"/>
              <a:gd name="connsiteY26" fmla="*/ 1017587 h 6858000"/>
              <a:gd name="connsiteX27" fmla="*/ 115893 w 4838076"/>
              <a:gd name="connsiteY27" fmla="*/ 1055687 h 6858000"/>
              <a:gd name="connsiteX28" fmla="*/ 134368 w 4838076"/>
              <a:gd name="connsiteY28" fmla="*/ 1095375 h 6858000"/>
              <a:gd name="connsiteX29" fmla="*/ 152844 w 4838076"/>
              <a:gd name="connsiteY29" fmla="*/ 1136650 h 6858000"/>
              <a:gd name="connsiteX30" fmla="*/ 167960 w 4838076"/>
              <a:gd name="connsiteY30" fmla="*/ 1182687 h 6858000"/>
              <a:gd name="connsiteX31" fmla="*/ 178038 w 4838076"/>
              <a:gd name="connsiteY31" fmla="*/ 1235075 h 6858000"/>
              <a:gd name="connsiteX32" fmla="*/ 188115 w 4838076"/>
              <a:gd name="connsiteY32" fmla="*/ 1295400 h 6858000"/>
              <a:gd name="connsiteX33" fmla="*/ 189795 w 4838076"/>
              <a:gd name="connsiteY33" fmla="*/ 1363662 h 6858000"/>
              <a:gd name="connsiteX34" fmla="*/ 188115 w 4838076"/>
              <a:gd name="connsiteY34" fmla="*/ 1431925 h 6858000"/>
              <a:gd name="connsiteX35" fmla="*/ 178038 w 4838076"/>
              <a:gd name="connsiteY35" fmla="*/ 1492250 h 6858000"/>
              <a:gd name="connsiteX36" fmla="*/ 167960 w 4838076"/>
              <a:gd name="connsiteY36" fmla="*/ 1544637 h 6858000"/>
              <a:gd name="connsiteX37" fmla="*/ 152844 w 4838076"/>
              <a:gd name="connsiteY37" fmla="*/ 1589087 h 6858000"/>
              <a:gd name="connsiteX38" fmla="*/ 134368 w 4838076"/>
              <a:gd name="connsiteY38" fmla="*/ 1631950 h 6858000"/>
              <a:gd name="connsiteX39" fmla="*/ 115893 w 4838076"/>
              <a:gd name="connsiteY39" fmla="*/ 1671637 h 6858000"/>
              <a:gd name="connsiteX40" fmla="*/ 95738 w 4838076"/>
              <a:gd name="connsiteY40" fmla="*/ 1708150 h 6858000"/>
              <a:gd name="connsiteX41" fmla="*/ 75583 w 4838076"/>
              <a:gd name="connsiteY41" fmla="*/ 1743075 h 6858000"/>
              <a:gd name="connsiteX42" fmla="*/ 55427 w 4838076"/>
              <a:gd name="connsiteY42" fmla="*/ 1782762 h 6858000"/>
              <a:gd name="connsiteX43" fmla="*/ 38632 w 4838076"/>
              <a:gd name="connsiteY43" fmla="*/ 1824037 h 6858000"/>
              <a:gd name="connsiteX44" fmla="*/ 23515 w 4838076"/>
              <a:gd name="connsiteY44" fmla="*/ 1870075 h 6858000"/>
              <a:gd name="connsiteX45" fmla="*/ 11758 w 4838076"/>
              <a:gd name="connsiteY45" fmla="*/ 1922462 h 6858000"/>
              <a:gd name="connsiteX46" fmla="*/ 3359 w 4838076"/>
              <a:gd name="connsiteY46" fmla="*/ 1982787 h 6858000"/>
              <a:gd name="connsiteX47" fmla="*/ 0 w 4838076"/>
              <a:gd name="connsiteY47" fmla="*/ 2051050 h 6858000"/>
              <a:gd name="connsiteX48" fmla="*/ 3359 w 4838076"/>
              <a:gd name="connsiteY48" fmla="*/ 2119312 h 6858000"/>
              <a:gd name="connsiteX49" fmla="*/ 11758 w 4838076"/>
              <a:gd name="connsiteY49" fmla="*/ 2179637 h 6858000"/>
              <a:gd name="connsiteX50" fmla="*/ 23515 w 4838076"/>
              <a:gd name="connsiteY50" fmla="*/ 2232025 h 6858000"/>
              <a:gd name="connsiteX51" fmla="*/ 38632 w 4838076"/>
              <a:gd name="connsiteY51" fmla="*/ 2278062 h 6858000"/>
              <a:gd name="connsiteX52" fmla="*/ 55427 w 4838076"/>
              <a:gd name="connsiteY52" fmla="*/ 2319337 h 6858000"/>
              <a:gd name="connsiteX53" fmla="*/ 75583 w 4838076"/>
              <a:gd name="connsiteY53" fmla="*/ 2359025 h 6858000"/>
              <a:gd name="connsiteX54" fmla="*/ 95738 w 4838076"/>
              <a:gd name="connsiteY54" fmla="*/ 2395537 h 6858000"/>
              <a:gd name="connsiteX55" fmla="*/ 115893 w 4838076"/>
              <a:gd name="connsiteY55" fmla="*/ 2433637 h 6858000"/>
              <a:gd name="connsiteX56" fmla="*/ 134368 w 4838076"/>
              <a:gd name="connsiteY56" fmla="*/ 2471737 h 6858000"/>
              <a:gd name="connsiteX57" fmla="*/ 152844 w 4838076"/>
              <a:gd name="connsiteY57" fmla="*/ 2513012 h 6858000"/>
              <a:gd name="connsiteX58" fmla="*/ 167960 w 4838076"/>
              <a:gd name="connsiteY58" fmla="*/ 2560637 h 6858000"/>
              <a:gd name="connsiteX59" fmla="*/ 178038 w 4838076"/>
              <a:gd name="connsiteY59" fmla="*/ 2613025 h 6858000"/>
              <a:gd name="connsiteX60" fmla="*/ 188115 w 4838076"/>
              <a:gd name="connsiteY60" fmla="*/ 2671762 h 6858000"/>
              <a:gd name="connsiteX61" fmla="*/ 189795 w 4838076"/>
              <a:gd name="connsiteY61" fmla="*/ 2741612 h 6858000"/>
              <a:gd name="connsiteX62" fmla="*/ 188115 w 4838076"/>
              <a:gd name="connsiteY62" fmla="*/ 2809875 h 6858000"/>
              <a:gd name="connsiteX63" fmla="*/ 178038 w 4838076"/>
              <a:gd name="connsiteY63" fmla="*/ 2868612 h 6858000"/>
              <a:gd name="connsiteX64" fmla="*/ 167960 w 4838076"/>
              <a:gd name="connsiteY64" fmla="*/ 2922587 h 6858000"/>
              <a:gd name="connsiteX65" fmla="*/ 152844 w 4838076"/>
              <a:gd name="connsiteY65" fmla="*/ 2967037 h 6858000"/>
              <a:gd name="connsiteX66" fmla="*/ 134368 w 4838076"/>
              <a:gd name="connsiteY66" fmla="*/ 3009900 h 6858000"/>
              <a:gd name="connsiteX67" fmla="*/ 115893 w 4838076"/>
              <a:gd name="connsiteY67" fmla="*/ 3046412 h 6858000"/>
              <a:gd name="connsiteX68" fmla="*/ 95738 w 4838076"/>
              <a:gd name="connsiteY68" fmla="*/ 3084512 h 6858000"/>
              <a:gd name="connsiteX69" fmla="*/ 75583 w 4838076"/>
              <a:gd name="connsiteY69" fmla="*/ 3121025 h 6858000"/>
              <a:gd name="connsiteX70" fmla="*/ 55427 w 4838076"/>
              <a:gd name="connsiteY70" fmla="*/ 3160712 h 6858000"/>
              <a:gd name="connsiteX71" fmla="*/ 38632 w 4838076"/>
              <a:gd name="connsiteY71" fmla="*/ 3201987 h 6858000"/>
              <a:gd name="connsiteX72" fmla="*/ 23515 w 4838076"/>
              <a:gd name="connsiteY72" fmla="*/ 3248025 h 6858000"/>
              <a:gd name="connsiteX73" fmla="*/ 11758 w 4838076"/>
              <a:gd name="connsiteY73" fmla="*/ 3300412 h 6858000"/>
              <a:gd name="connsiteX74" fmla="*/ 3359 w 4838076"/>
              <a:gd name="connsiteY74" fmla="*/ 3360737 h 6858000"/>
              <a:gd name="connsiteX75" fmla="*/ 0 w 4838076"/>
              <a:gd name="connsiteY75" fmla="*/ 3427412 h 6858000"/>
              <a:gd name="connsiteX76" fmla="*/ 3359 w 4838076"/>
              <a:gd name="connsiteY76" fmla="*/ 3497262 h 6858000"/>
              <a:gd name="connsiteX77" fmla="*/ 11758 w 4838076"/>
              <a:gd name="connsiteY77" fmla="*/ 3557587 h 6858000"/>
              <a:gd name="connsiteX78" fmla="*/ 23515 w 4838076"/>
              <a:gd name="connsiteY78" fmla="*/ 3609975 h 6858000"/>
              <a:gd name="connsiteX79" fmla="*/ 38632 w 4838076"/>
              <a:gd name="connsiteY79" fmla="*/ 3656012 h 6858000"/>
              <a:gd name="connsiteX80" fmla="*/ 55427 w 4838076"/>
              <a:gd name="connsiteY80" fmla="*/ 3697287 h 6858000"/>
              <a:gd name="connsiteX81" fmla="*/ 75583 w 4838076"/>
              <a:gd name="connsiteY81" fmla="*/ 3736975 h 6858000"/>
              <a:gd name="connsiteX82" fmla="*/ 115893 w 4838076"/>
              <a:gd name="connsiteY82" fmla="*/ 3811587 h 6858000"/>
              <a:gd name="connsiteX83" fmla="*/ 134368 w 4838076"/>
              <a:gd name="connsiteY83" fmla="*/ 3848100 h 6858000"/>
              <a:gd name="connsiteX84" fmla="*/ 152844 w 4838076"/>
              <a:gd name="connsiteY84" fmla="*/ 3890962 h 6858000"/>
              <a:gd name="connsiteX85" fmla="*/ 167960 w 4838076"/>
              <a:gd name="connsiteY85" fmla="*/ 3935412 h 6858000"/>
              <a:gd name="connsiteX86" fmla="*/ 178038 w 4838076"/>
              <a:gd name="connsiteY86" fmla="*/ 3987800 h 6858000"/>
              <a:gd name="connsiteX87" fmla="*/ 188115 w 4838076"/>
              <a:gd name="connsiteY87" fmla="*/ 4048125 h 6858000"/>
              <a:gd name="connsiteX88" fmla="*/ 189795 w 4838076"/>
              <a:gd name="connsiteY88" fmla="*/ 4116387 h 6858000"/>
              <a:gd name="connsiteX89" fmla="*/ 188115 w 4838076"/>
              <a:gd name="connsiteY89" fmla="*/ 4186237 h 6858000"/>
              <a:gd name="connsiteX90" fmla="*/ 178038 w 4838076"/>
              <a:gd name="connsiteY90" fmla="*/ 4244975 h 6858000"/>
              <a:gd name="connsiteX91" fmla="*/ 167960 w 4838076"/>
              <a:gd name="connsiteY91" fmla="*/ 4297362 h 6858000"/>
              <a:gd name="connsiteX92" fmla="*/ 152844 w 4838076"/>
              <a:gd name="connsiteY92" fmla="*/ 4343400 h 6858000"/>
              <a:gd name="connsiteX93" fmla="*/ 134368 w 4838076"/>
              <a:gd name="connsiteY93" fmla="*/ 4386262 h 6858000"/>
              <a:gd name="connsiteX94" fmla="*/ 115893 w 4838076"/>
              <a:gd name="connsiteY94" fmla="*/ 4424362 h 6858000"/>
              <a:gd name="connsiteX95" fmla="*/ 75583 w 4838076"/>
              <a:gd name="connsiteY95" fmla="*/ 4498975 h 6858000"/>
              <a:gd name="connsiteX96" fmla="*/ 55427 w 4838076"/>
              <a:gd name="connsiteY96" fmla="*/ 4537075 h 6858000"/>
              <a:gd name="connsiteX97" fmla="*/ 38632 w 4838076"/>
              <a:gd name="connsiteY97" fmla="*/ 4579937 h 6858000"/>
              <a:gd name="connsiteX98" fmla="*/ 23515 w 4838076"/>
              <a:gd name="connsiteY98" fmla="*/ 4625975 h 6858000"/>
              <a:gd name="connsiteX99" fmla="*/ 11758 w 4838076"/>
              <a:gd name="connsiteY99" fmla="*/ 4678362 h 6858000"/>
              <a:gd name="connsiteX100" fmla="*/ 3359 w 4838076"/>
              <a:gd name="connsiteY100" fmla="*/ 4738687 h 6858000"/>
              <a:gd name="connsiteX101" fmla="*/ 0 w 4838076"/>
              <a:gd name="connsiteY101" fmla="*/ 4806950 h 6858000"/>
              <a:gd name="connsiteX102" fmla="*/ 3359 w 4838076"/>
              <a:gd name="connsiteY102" fmla="*/ 4875212 h 6858000"/>
              <a:gd name="connsiteX103" fmla="*/ 11758 w 4838076"/>
              <a:gd name="connsiteY103" fmla="*/ 4935537 h 6858000"/>
              <a:gd name="connsiteX104" fmla="*/ 23515 w 4838076"/>
              <a:gd name="connsiteY104" fmla="*/ 4987925 h 6858000"/>
              <a:gd name="connsiteX105" fmla="*/ 38632 w 4838076"/>
              <a:gd name="connsiteY105" fmla="*/ 5033962 h 6858000"/>
              <a:gd name="connsiteX106" fmla="*/ 55427 w 4838076"/>
              <a:gd name="connsiteY106" fmla="*/ 5075237 h 6858000"/>
              <a:gd name="connsiteX107" fmla="*/ 75583 w 4838076"/>
              <a:gd name="connsiteY107" fmla="*/ 5114925 h 6858000"/>
              <a:gd name="connsiteX108" fmla="*/ 95738 w 4838076"/>
              <a:gd name="connsiteY108" fmla="*/ 5149850 h 6858000"/>
              <a:gd name="connsiteX109" fmla="*/ 115893 w 4838076"/>
              <a:gd name="connsiteY109" fmla="*/ 5186362 h 6858000"/>
              <a:gd name="connsiteX110" fmla="*/ 134368 w 4838076"/>
              <a:gd name="connsiteY110" fmla="*/ 5226050 h 6858000"/>
              <a:gd name="connsiteX111" fmla="*/ 152844 w 4838076"/>
              <a:gd name="connsiteY111" fmla="*/ 5268912 h 6858000"/>
              <a:gd name="connsiteX112" fmla="*/ 167960 w 4838076"/>
              <a:gd name="connsiteY112" fmla="*/ 5313362 h 6858000"/>
              <a:gd name="connsiteX113" fmla="*/ 178038 w 4838076"/>
              <a:gd name="connsiteY113" fmla="*/ 5365750 h 6858000"/>
              <a:gd name="connsiteX114" fmla="*/ 188115 w 4838076"/>
              <a:gd name="connsiteY114" fmla="*/ 5426075 h 6858000"/>
              <a:gd name="connsiteX115" fmla="*/ 189795 w 4838076"/>
              <a:gd name="connsiteY115" fmla="*/ 5494337 h 6858000"/>
              <a:gd name="connsiteX116" fmla="*/ 188115 w 4838076"/>
              <a:gd name="connsiteY116" fmla="*/ 5562600 h 6858000"/>
              <a:gd name="connsiteX117" fmla="*/ 178038 w 4838076"/>
              <a:gd name="connsiteY117" fmla="*/ 5622925 h 6858000"/>
              <a:gd name="connsiteX118" fmla="*/ 167960 w 4838076"/>
              <a:gd name="connsiteY118" fmla="*/ 5675312 h 6858000"/>
              <a:gd name="connsiteX119" fmla="*/ 152844 w 4838076"/>
              <a:gd name="connsiteY119" fmla="*/ 5721350 h 6858000"/>
              <a:gd name="connsiteX120" fmla="*/ 134368 w 4838076"/>
              <a:gd name="connsiteY120" fmla="*/ 5762625 h 6858000"/>
              <a:gd name="connsiteX121" fmla="*/ 115893 w 4838076"/>
              <a:gd name="connsiteY121" fmla="*/ 5802312 h 6858000"/>
              <a:gd name="connsiteX122" fmla="*/ 95738 w 4838076"/>
              <a:gd name="connsiteY122" fmla="*/ 5840412 h 6858000"/>
              <a:gd name="connsiteX123" fmla="*/ 75583 w 4838076"/>
              <a:gd name="connsiteY123" fmla="*/ 5876925 h 6858000"/>
              <a:gd name="connsiteX124" fmla="*/ 55427 w 4838076"/>
              <a:gd name="connsiteY124" fmla="*/ 5915025 h 6858000"/>
              <a:gd name="connsiteX125" fmla="*/ 38632 w 4838076"/>
              <a:gd name="connsiteY125" fmla="*/ 5956300 h 6858000"/>
              <a:gd name="connsiteX126" fmla="*/ 23515 w 4838076"/>
              <a:gd name="connsiteY126" fmla="*/ 6003925 h 6858000"/>
              <a:gd name="connsiteX127" fmla="*/ 11758 w 4838076"/>
              <a:gd name="connsiteY127" fmla="*/ 6056312 h 6858000"/>
              <a:gd name="connsiteX128" fmla="*/ 3359 w 4838076"/>
              <a:gd name="connsiteY128" fmla="*/ 6113462 h 6858000"/>
              <a:gd name="connsiteX129" fmla="*/ 0 w 4838076"/>
              <a:gd name="connsiteY129" fmla="*/ 6183312 h 6858000"/>
              <a:gd name="connsiteX130" fmla="*/ 3359 w 4838076"/>
              <a:gd name="connsiteY130" fmla="*/ 6251575 h 6858000"/>
              <a:gd name="connsiteX131" fmla="*/ 11758 w 4838076"/>
              <a:gd name="connsiteY131" fmla="*/ 6311900 h 6858000"/>
              <a:gd name="connsiteX132" fmla="*/ 23515 w 4838076"/>
              <a:gd name="connsiteY132" fmla="*/ 6361112 h 6858000"/>
              <a:gd name="connsiteX133" fmla="*/ 38632 w 4838076"/>
              <a:gd name="connsiteY133" fmla="*/ 6407150 h 6858000"/>
              <a:gd name="connsiteX134" fmla="*/ 55427 w 4838076"/>
              <a:gd name="connsiteY134" fmla="*/ 6448425 h 6858000"/>
              <a:gd name="connsiteX135" fmla="*/ 73903 w 4838076"/>
              <a:gd name="connsiteY135" fmla="*/ 6488112 h 6858000"/>
              <a:gd name="connsiteX136" fmla="*/ 92379 w 4838076"/>
              <a:gd name="connsiteY136" fmla="*/ 6523037 h 6858000"/>
              <a:gd name="connsiteX137" fmla="*/ 112534 w 4838076"/>
              <a:gd name="connsiteY137" fmla="*/ 6561137 h 6858000"/>
              <a:gd name="connsiteX138" fmla="*/ 132689 w 4838076"/>
              <a:gd name="connsiteY138" fmla="*/ 6597650 h 6858000"/>
              <a:gd name="connsiteX139" fmla="*/ 149485 w 4838076"/>
              <a:gd name="connsiteY139" fmla="*/ 6640512 h 6858000"/>
              <a:gd name="connsiteX140" fmla="*/ 166281 w 4838076"/>
              <a:gd name="connsiteY140" fmla="*/ 6683375 h 6858000"/>
              <a:gd name="connsiteX141" fmla="*/ 176358 w 4838076"/>
              <a:gd name="connsiteY141" fmla="*/ 6735762 h 6858000"/>
              <a:gd name="connsiteX142" fmla="*/ 184756 w 4838076"/>
              <a:gd name="connsiteY142" fmla="*/ 6791325 h 6858000"/>
              <a:gd name="connsiteX143" fmla="*/ 189795 w 4838076"/>
              <a:gd name="connsiteY143" fmla="*/ 6858000 h 6858000"/>
              <a:gd name="connsiteX144" fmla="*/ 334173 w 4838076"/>
              <a:gd name="connsiteY144" fmla="*/ 6858000 h 6858000"/>
              <a:gd name="connsiteX145" fmla="*/ 334174 w 4838076"/>
              <a:gd name="connsiteY145" fmla="*/ 6858000 h 6858000"/>
              <a:gd name="connsiteX146" fmla="*/ 3459219 w 4838076"/>
              <a:gd name="connsiteY146" fmla="*/ 6858000 h 6858000"/>
              <a:gd name="connsiteX147" fmla="*/ 4417162 w 4838076"/>
              <a:gd name="connsiteY147" fmla="*/ 6858000 h 6858000"/>
              <a:gd name="connsiteX148" fmla="*/ 4838076 w 4838076"/>
              <a:gd name="connsiteY14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</a:cxnLst>
            <a:rect l="l" t="t" r="r" b="b"/>
            <a:pathLst>
              <a:path w="4838076" h="6858000">
                <a:moveTo>
                  <a:pt x="4838076" y="0"/>
                </a:moveTo>
                <a:lnTo>
                  <a:pt x="4417162" y="0"/>
                </a:lnTo>
                <a:lnTo>
                  <a:pt x="3459219" y="0"/>
                </a:ln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3459219" y="6858000"/>
                </a:lnTo>
                <a:lnTo>
                  <a:pt x="4417162" y="6858000"/>
                </a:lnTo>
                <a:lnTo>
                  <a:pt x="4838076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51" y="662400"/>
            <a:ext cx="3169077" cy="6129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400" i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Internet Provider</a:t>
            </a:r>
            <a:endParaRPr lang="en-US" sz="3400" i="1">
              <a:solidFill>
                <a:schemeClr val="bg1"/>
              </a:solidFill>
              <a:latin typeface="+mj-lt"/>
              <a:ea typeface="+mj-ea"/>
              <a:cs typeface="Calibri Light"/>
            </a:endParaRP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753D9747-7E9E-45BD-BB9F-9E8FCB2FB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128" y="1572846"/>
            <a:ext cx="3384000" cy="3844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solidFill>
                  <a:schemeClr val="bg1">
                    <a:alpha val="60000"/>
                  </a:schemeClr>
                </a:solidFill>
                <a:latin typeface="Tahoma"/>
                <a:ea typeface="Tahoma"/>
                <a:cs typeface="Tahoma"/>
              </a:rPr>
              <a:t>Telkom &amp; CBN</a:t>
            </a:r>
          </a:p>
          <a:p>
            <a:r>
              <a:rPr lang="en-US" sz="2000">
                <a:solidFill>
                  <a:schemeClr val="bg1">
                    <a:alpha val="60000"/>
                  </a:schemeClr>
                </a:solidFill>
                <a:latin typeface="Tahoma"/>
                <a:ea typeface="Tahoma"/>
                <a:cs typeface="Tahoma"/>
              </a:rPr>
              <a:t>3 Gbps Dedicated Connection</a:t>
            </a:r>
            <a:endParaRPr lang="en-US" sz="2000">
              <a:solidFill>
                <a:schemeClr val="bg1">
                  <a:alpha val="60000"/>
                </a:schemeClr>
              </a:solidFill>
            </a:endParaRPr>
          </a:p>
          <a:p>
            <a:r>
              <a:rPr lang="en-US" sz="2000">
                <a:solidFill>
                  <a:schemeClr val="bg1">
                    <a:alpha val="60000"/>
                  </a:schemeClr>
                </a:solidFill>
                <a:latin typeface="Tahoma"/>
                <a:ea typeface="Tahoma"/>
                <a:cs typeface="Tahoma"/>
              </a:rPr>
              <a:t>Interconnection Kampus Unej Jember, Kampus Bondowoso, Kampus Lumajang, Kampus Pasuruan, Agroteknopark Jubung, FKIP2 Patrang, Teknik Patrang hingga 500Mbps</a:t>
            </a:r>
          </a:p>
          <a:p>
            <a:endParaRPr lang="en-US" sz="2000">
              <a:solidFill>
                <a:schemeClr val="bg1">
                  <a:alpha val="60000"/>
                </a:schemeClr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3" name="Picture 3" descr="Diagram&#10;&#10;Description automatically generated">
            <a:extLst>
              <a:ext uri="{FF2B5EF4-FFF2-40B4-BE49-F238E27FC236}">
                <a16:creationId xmlns:a16="http://schemas.microsoft.com/office/drawing/2014/main" id="{26CFAF10-F397-4EAC-8823-79E31A600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5631" y="432956"/>
            <a:ext cx="7002583" cy="6187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1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text, indoor, computer, steel&#10;&#10;Description automatically generated">
            <a:extLst>
              <a:ext uri="{FF2B5EF4-FFF2-40B4-BE49-F238E27FC236}">
                <a16:creationId xmlns:a16="http://schemas.microsoft.com/office/drawing/2014/main" id="{6435EB9C-8A6C-45F2-A52D-FD5BD07F79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1" r="6375" b="4148"/>
          <a:stretch/>
        </p:blipFill>
        <p:spPr>
          <a:xfrm>
            <a:off x="3367180" y="10"/>
            <a:ext cx="9176512" cy="685799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300" i="1">
                <a:latin typeface="+mj-lt"/>
                <a:ea typeface="+mj-ea"/>
                <a:cs typeface="+mj-cs"/>
              </a:rPr>
              <a:t>Infrastruktur Jaringan Server :</a:t>
            </a:r>
            <a:br>
              <a:rPr lang="en-US" sz="2300" i="1">
                <a:latin typeface="+mj-lt"/>
                <a:ea typeface="+mj-ea"/>
                <a:cs typeface="+mj-cs"/>
              </a:rPr>
            </a:br>
            <a:br>
              <a:rPr lang="en-US" sz="2300" i="1">
                <a:latin typeface="+mj-lt"/>
                <a:ea typeface="+mj-ea"/>
                <a:cs typeface="+mj-cs"/>
              </a:rPr>
            </a:br>
            <a:r>
              <a:rPr lang="en-US" sz="2300" i="1">
                <a:latin typeface="+mj-lt"/>
                <a:ea typeface="+mj-ea"/>
                <a:cs typeface="+mj-cs"/>
              </a:rPr>
              <a:t>1. Cluster Sistem Server</a:t>
            </a:r>
            <a:br>
              <a:rPr lang="en-US" sz="2300" i="1">
                <a:latin typeface="+mj-lt"/>
                <a:ea typeface="+mj-ea"/>
                <a:cs typeface="+mj-cs"/>
              </a:rPr>
            </a:br>
            <a:r>
              <a:rPr lang="en-US" sz="2300" i="1">
                <a:latin typeface="+mj-lt"/>
                <a:ea typeface="+mj-ea"/>
                <a:cs typeface="+mj-cs"/>
              </a:rPr>
              <a:t>2.Storage Sistem</a:t>
            </a:r>
            <a:br>
              <a:rPr lang="en-US" sz="2300" i="1">
                <a:latin typeface="+mj-lt"/>
                <a:ea typeface="+mj-ea"/>
                <a:cs typeface="+mj-cs"/>
              </a:rPr>
            </a:br>
            <a:r>
              <a:rPr lang="en-US" sz="2300" i="1">
                <a:latin typeface="+mj-lt"/>
                <a:ea typeface="+mj-ea"/>
                <a:cs typeface="+mj-cs"/>
              </a:rPr>
              <a:t>3. Kubernetes Mikro Service Technology and cluster </a:t>
            </a:r>
            <a:br>
              <a:rPr lang="en-US" sz="2300" i="1">
                <a:latin typeface="+mj-lt"/>
                <a:ea typeface="+mj-ea"/>
                <a:cs typeface="+mj-cs"/>
              </a:rPr>
            </a:br>
            <a:r>
              <a:rPr lang="en-US" sz="2300" i="1">
                <a:latin typeface="+mj-lt"/>
                <a:ea typeface="+mj-ea"/>
                <a:cs typeface="+mj-cs"/>
              </a:rPr>
              <a:t>4. 10 Gbps Connection</a:t>
            </a:r>
            <a:br>
              <a:rPr lang="en-US" sz="2300" i="1">
                <a:latin typeface="+mj-lt"/>
                <a:ea typeface="+mj-ea"/>
                <a:cs typeface="+mj-cs"/>
              </a:rPr>
            </a:br>
            <a:r>
              <a:rPr lang="en-US" sz="2300" i="1">
                <a:latin typeface="+mj-lt"/>
                <a:ea typeface="+mj-ea"/>
                <a:cs typeface="+mj-cs"/>
              </a:rPr>
              <a:t>5. Backup </a:t>
            </a:r>
            <a:br>
              <a:rPr lang="en-US" sz="2300" i="1">
                <a:latin typeface="+mj-lt"/>
                <a:ea typeface="+mj-ea"/>
                <a:cs typeface="+mj-cs"/>
              </a:rPr>
            </a:br>
            <a:endParaRPr lang="en-US" sz="2300" i="1">
              <a:latin typeface="+mj-lt"/>
              <a:ea typeface="+mj-ea"/>
              <a:cs typeface="+mj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75872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25" y="40209"/>
            <a:ext cx="4865649" cy="619320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latin typeface="Tahoma"/>
                <a:ea typeface="Tahoma"/>
                <a:cs typeface="Tahoma"/>
              </a:rPr>
              <a:t>Akses Internet / Hotspot</a:t>
            </a:r>
            <a:endParaRPr lang="en-US" sz="32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9755A1-5374-478B-AA64-89473BC49478}"/>
              </a:ext>
            </a:extLst>
          </p:cNvPr>
          <p:cNvSpPr txBox="1">
            <a:spLocks/>
          </p:cNvSpPr>
          <p:nvPr/>
        </p:nvSpPr>
        <p:spPr>
          <a:xfrm>
            <a:off x="3596816" y="629365"/>
            <a:ext cx="3927088" cy="619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2400">
                <a:latin typeface="Tahoma"/>
                <a:ea typeface="Tahoma"/>
                <a:cs typeface="Tahoma"/>
              </a:rPr>
              <a:t>SSID UNEJ-ACCESS </a:t>
            </a:r>
            <a:endParaRPr lang="en-US" sz="2400"/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865947D6-A2E1-4BFF-9DB0-842A5EED2E52}"/>
              </a:ext>
            </a:extLst>
          </p:cNvPr>
          <p:cNvSpPr/>
          <p:nvPr/>
        </p:nvSpPr>
        <p:spPr>
          <a:xfrm>
            <a:off x="63191" y="1150098"/>
            <a:ext cx="7025028" cy="159834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err="1">
                <a:latin typeface="Tahoma"/>
                <a:ea typeface="Tahoma"/>
                <a:cs typeface="Tahoma"/>
              </a:rPr>
              <a:t>Fasilitas</a:t>
            </a:r>
            <a:r>
              <a:rPr lang="en-US">
                <a:latin typeface="Tahoma"/>
                <a:ea typeface="Tahoma"/>
                <a:cs typeface="Tahoma"/>
              </a:rPr>
              <a:t> </a:t>
            </a:r>
            <a:r>
              <a:rPr lang="en-US" err="1">
                <a:latin typeface="Tahoma"/>
                <a:ea typeface="Tahoma"/>
                <a:cs typeface="Tahoma"/>
              </a:rPr>
              <a:t>akses</a:t>
            </a:r>
            <a:r>
              <a:rPr lang="en-US">
                <a:latin typeface="Tahoma"/>
                <a:ea typeface="Tahoma"/>
                <a:cs typeface="Tahoma"/>
              </a:rPr>
              <a:t> internet di </a:t>
            </a:r>
            <a:r>
              <a:rPr lang="en-US" err="1">
                <a:latin typeface="Tahoma"/>
                <a:ea typeface="Tahoma"/>
                <a:cs typeface="Tahoma"/>
              </a:rPr>
              <a:t>seluruh</a:t>
            </a:r>
            <a:r>
              <a:rPr lang="en-US">
                <a:latin typeface="Tahoma"/>
                <a:ea typeface="Tahoma"/>
                <a:cs typeface="Tahoma"/>
              </a:rPr>
              <a:t> area Universitas Jember yang </a:t>
            </a:r>
            <a:r>
              <a:rPr lang="en-US" err="1">
                <a:latin typeface="Tahoma"/>
                <a:ea typeface="Tahoma"/>
                <a:cs typeface="Tahoma"/>
              </a:rPr>
              <a:t>dapat</a:t>
            </a:r>
            <a:r>
              <a:rPr lang="en-US">
                <a:latin typeface="Tahoma"/>
                <a:ea typeface="Tahoma"/>
                <a:cs typeface="Tahoma"/>
              </a:rPr>
              <a:t> </a:t>
            </a:r>
            <a:r>
              <a:rPr lang="en-US" err="1">
                <a:latin typeface="Tahoma"/>
                <a:ea typeface="Tahoma"/>
                <a:cs typeface="Tahoma"/>
              </a:rPr>
              <a:t>digunakan</a:t>
            </a:r>
            <a:r>
              <a:rPr lang="en-US">
                <a:latin typeface="Tahoma"/>
                <a:ea typeface="Tahoma"/>
                <a:cs typeface="Tahoma"/>
              </a:rPr>
              <a:t> oleh </a:t>
            </a:r>
            <a:r>
              <a:rPr lang="en-US" err="1">
                <a:latin typeface="Tahoma"/>
                <a:ea typeface="Tahoma"/>
                <a:cs typeface="Tahoma"/>
              </a:rPr>
              <a:t>semua</a:t>
            </a:r>
            <a:r>
              <a:rPr lang="en-US">
                <a:latin typeface="Tahoma"/>
                <a:ea typeface="Tahoma"/>
                <a:cs typeface="Tahoma"/>
              </a:rPr>
              <a:t> civitas </a:t>
            </a:r>
            <a:r>
              <a:rPr lang="en-US" err="1">
                <a:latin typeface="Tahoma"/>
                <a:ea typeface="Tahoma"/>
                <a:cs typeface="Tahoma"/>
              </a:rPr>
              <a:t>mahasiswa</a:t>
            </a:r>
            <a:r>
              <a:rPr lang="en-US">
                <a:latin typeface="Tahoma"/>
                <a:ea typeface="Tahoma"/>
                <a:cs typeface="Tahoma"/>
              </a:rPr>
              <a:t>, </a:t>
            </a:r>
            <a:r>
              <a:rPr lang="en-US" err="1">
                <a:latin typeface="Tahoma"/>
                <a:ea typeface="Tahoma"/>
                <a:cs typeface="Tahoma"/>
              </a:rPr>
              <a:t>dosen</a:t>
            </a:r>
            <a:r>
              <a:rPr lang="en-US">
                <a:latin typeface="Tahoma"/>
                <a:ea typeface="Tahoma"/>
                <a:cs typeface="Tahoma"/>
              </a:rPr>
              <a:t> dan </a:t>
            </a:r>
            <a:r>
              <a:rPr lang="en-US" err="1">
                <a:latin typeface="Tahoma"/>
                <a:ea typeface="Tahoma"/>
                <a:cs typeface="Tahoma"/>
              </a:rPr>
              <a:t>karyawan</a:t>
            </a:r>
            <a:r>
              <a:rPr lang="en-US">
                <a:latin typeface="Tahoma"/>
                <a:ea typeface="Tahoma"/>
                <a:cs typeface="Tahoma"/>
              </a:rPr>
              <a:t> </a:t>
            </a:r>
            <a:r>
              <a:rPr lang="en-US" err="1">
                <a:latin typeface="Tahoma"/>
                <a:ea typeface="Tahoma"/>
                <a:cs typeface="Tahoma"/>
              </a:rPr>
              <a:t>menggunakan</a:t>
            </a:r>
            <a:r>
              <a:rPr lang="en-US">
                <a:latin typeface="Tahoma"/>
                <a:ea typeface="Tahoma"/>
                <a:cs typeface="Tahoma"/>
              </a:rPr>
              <a:t> user sister yang </a:t>
            </a:r>
            <a:r>
              <a:rPr lang="en-US" err="1">
                <a:latin typeface="Tahoma"/>
                <a:ea typeface="Tahoma"/>
                <a:cs typeface="Tahoma"/>
              </a:rPr>
              <a:t>sudah</a:t>
            </a:r>
            <a:r>
              <a:rPr lang="en-US">
                <a:latin typeface="Tahoma"/>
                <a:ea typeface="Tahoma"/>
                <a:cs typeface="Tahoma"/>
              </a:rPr>
              <a:t> </a:t>
            </a:r>
            <a:r>
              <a:rPr lang="en-US" err="1">
                <a:latin typeface="Tahoma"/>
                <a:ea typeface="Tahoma"/>
                <a:cs typeface="Tahoma"/>
              </a:rPr>
              <a:t>terintegrasi</a:t>
            </a:r>
            <a:r>
              <a:rPr lang="en-US">
                <a:latin typeface="Tahoma"/>
                <a:ea typeface="Tahoma"/>
                <a:cs typeface="Tahoma"/>
              </a:rPr>
              <a:t> </a:t>
            </a:r>
            <a:r>
              <a:rPr lang="en-US" err="1">
                <a:latin typeface="Tahoma"/>
                <a:ea typeface="Tahoma"/>
                <a:cs typeface="Tahoma"/>
              </a:rPr>
              <a:t>melalui</a:t>
            </a:r>
            <a:r>
              <a:rPr lang="en-US">
                <a:latin typeface="Tahoma"/>
                <a:ea typeface="Tahoma"/>
                <a:cs typeface="Tahoma"/>
              </a:rPr>
              <a:t> </a:t>
            </a:r>
            <a:r>
              <a:rPr lang="en-US" err="1">
                <a:latin typeface="Tahoma"/>
                <a:ea typeface="Tahoma"/>
                <a:cs typeface="Tahoma"/>
              </a:rPr>
              <a:t>sso</a:t>
            </a:r>
            <a:r>
              <a:rPr lang="en-US">
                <a:latin typeface="Tahoma"/>
                <a:ea typeface="Tahoma"/>
                <a:cs typeface="Tahoma"/>
              </a:rPr>
              <a:t>/</a:t>
            </a:r>
            <a:r>
              <a:rPr lang="en-US" err="1">
                <a:latin typeface="Tahoma"/>
                <a:ea typeface="Tahoma"/>
                <a:cs typeface="Tahoma"/>
              </a:rPr>
              <a:t>ldap</a:t>
            </a:r>
            <a:endParaRPr lang="en-US" err="1"/>
          </a:p>
        </p:txBody>
      </p:sp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0E52EF5-E6BC-4EB7-990D-68F5CC666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291" y="844061"/>
            <a:ext cx="2232033" cy="4847492"/>
          </a:xfrm>
          <a:prstGeom prst="rect">
            <a:avLst/>
          </a:prstGeom>
        </p:spPr>
      </p:pic>
      <p:pic>
        <p:nvPicPr>
          <p:cNvPr id="8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C9F0FA2-3B8C-4D25-8B34-3F9413C01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84" y="2910048"/>
            <a:ext cx="5097584" cy="306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8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25" y="40209"/>
            <a:ext cx="4865649" cy="619320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latin typeface="Tahoma"/>
                <a:ea typeface="Tahoma"/>
                <a:cs typeface="Tahoma"/>
              </a:rPr>
              <a:t>Akses Internet / Hotspot</a:t>
            </a:r>
            <a:endParaRPr lang="en-US" sz="32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9755A1-5374-478B-AA64-89473BC49478}"/>
              </a:ext>
            </a:extLst>
          </p:cNvPr>
          <p:cNvSpPr txBox="1">
            <a:spLocks/>
          </p:cNvSpPr>
          <p:nvPr/>
        </p:nvSpPr>
        <p:spPr>
          <a:xfrm>
            <a:off x="3528432" y="873596"/>
            <a:ext cx="3927088" cy="619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2400">
                <a:latin typeface="Tahoma"/>
                <a:ea typeface="Tahoma"/>
                <a:cs typeface="Tahoma"/>
              </a:rPr>
              <a:t>SSID </a:t>
            </a:r>
            <a:r>
              <a:rPr lang="en-US" sz="2400" err="1">
                <a:latin typeface="Tahoma"/>
                <a:ea typeface="Tahoma"/>
                <a:cs typeface="Tahoma"/>
              </a:rPr>
              <a:t>eduroam</a:t>
            </a:r>
            <a:endParaRPr lang="en-US" sz="2400" err="1"/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865947D6-A2E1-4BFF-9DB0-842A5EED2E52}"/>
              </a:ext>
            </a:extLst>
          </p:cNvPr>
          <p:cNvSpPr/>
          <p:nvPr/>
        </p:nvSpPr>
        <p:spPr>
          <a:xfrm>
            <a:off x="1274576" y="1570176"/>
            <a:ext cx="8295028" cy="383549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>
                <a:ea typeface="+mn-lt"/>
                <a:cs typeface="+mn-lt"/>
              </a:rPr>
              <a:t>Apa </a:t>
            </a:r>
            <a:r>
              <a:rPr lang="en-US" sz="2000" b="1" err="1">
                <a:ea typeface="+mn-lt"/>
                <a:cs typeface="+mn-lt"/>
              </a:rPr>
              <a:t>itu</a:t>
            </a:r>
            <a:r>
              <a:rPr lang="en-US" sz="2000" b="1">
                <a:ea typeface="+mn-lt"/>
                <a:cs typeface="+mn-lt"/>
              </a:rPr>
              <a:t> </a:t>
            </a:r>
            <a:r>
              <a:rPr lang="en-US" sz="2000" b="1" err="1">
                <a:ea typeface="+mn-lt"/>
                <a:cs typeface="+mn-lt"/>
              </a:rPr>
              <a:t>Eduroam</a:t>
            </a:r>
            <a:r>
              <a:rPr lang="en-US" sz="2000">
                <a:ea typeface="+mn-lt"/>
                <a:cs typeface="+mn-lt"/>
              </a:rPr>
              <a:t> (education roaming) </a:t>
            </a:r>
          </a:p>
          <a:p>
            <a:pPr algn="ctr"/>
            <a:r>
              <a:rPr lang="en-US" sz="2000" err="1">
                <a:ea typeface="+mn-lt"/>
                <a:cs typeface="+mn-lt"/>
              </a:rPr>
              <a:t>adalah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layanan</a:t>
            </a:r>
            <a:r>
              <a:rPr lang="en-US" sz="2000">
                <a:ea typeface="+mn-lt"/>
                <a:cs typeface="+mn-lt"/>
              </a:rPr>
              <a:t> roaming </a:t>
            </a:r>
            <a:r>
              <a:rPr lang="en-US" sz="2000" err="1">
                <a:ea typeface="+mn-lt"/>
                <a:cs typeface="+mn-lt"/>
              </a:rPr>
              <a:t>internasional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untuk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pengguna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dalam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lingkup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penelitian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pendidikan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tinggi</a:t>
            </a:r>
            <a:r>
              <a:rPr lang="en-US" sz="2000">
                <a:ea typeface="+mn-lt"/>
                <a:cs typeface="+mn-lt"/>
              </a:rPr>
              <a:t> dan </a:t>
            </a:r>
            <a:r>
              <a:rPr lang="en-US" sz="2000" err="1">
                <a:ea typeface="+mn-lt"/>
                <a:cs typeface="+mn-lt"/>
              </a:rPr>
              <a:t>pendidikan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lanjutan</a:t>
            </a:r>
            <a:r>
              <a:rPr lang="en-US" sz="2000">
                <a:ea typeface="+mn-lt"/>
                <a:cs typeface="+mn-lt"/>
              </a:rPr>
              <a:t>. </a:t>
            </a:r>
            <a:r>
              <a:rPr lang="en-US" sz="2000" err="1">
                <a:ea typeface="+mn-lt"/>
                <a:cs typeface="+mn-lt"/>
              </a:rPr>
              <a:t>Eduroam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memberi</a:t>
            </a:r>
            <a:r>
              <a:rPr lang="en-US" sz="2000">
                <a:ea typeface="+mn-lt"/>
                <a:cs typeface="+mn-lt"/>
              </a:rPr>
              <a:t> para </a:t>
            </a:r>
            <a:r>
              <a:rPr lang="en-US" sz="2000" err="1">
                <a:ea typeface="+mn-lt"/>
                <a:cs typeface="+mn-lt"/>
              </a:rPr>
              <a:t>peneliti</a:t>
            </a:r>
            <a:r>
              <a:rPr lang="en-US" sz="2000">
                <a:ea typeface="+mn-lt"/>
                <a:cs typeface="+mn-lt"/>
              </a:rPr>
              <a:t>, </a:t>
            </a:r>
            <a:r>
              <a:rPr lang="en-US" sz="2000" err="1">
                <a:ea typeface="+mn-lt"/>
                <a:cs typeface="+mn-lt"/>
              </a:rPr>
              <a:t>dosen</a:t>
            </a:r>
            <a:r>
              <a:rPr lang="en-US" sz="2000">
                <a:ea typeface="+mn-lt"/>
                <a:cs typeface="+mn-lt"/>
              </a:rPr>
              <a:t> dan </a:t>
            </a:r>
            <a:r>
              <a:rPr lang="en-US" sz="2000" err="1">
                <a:ea typeface="+mn-lt"/>
                <a:cs typeface="+mn-lt"/>
              </a:rPr>
              <a:t>mahasiswa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akses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jaringan</a:t>
            </a:r>
            <a:r>
              <a:rPr lang="en-US" sz="2000">
                <a:ea typeface="+mn-lt"/>
                <a:cs typeface="+mn-lt"/>
              </a:rPr>
              <a:t> internet yang </a:t>
            </a:r>
            <a:r>
              <a:rPr lang="en-US" sz="2000" err="1">
                <a:ea typeface="+mn-lt"/>
                <a:cs typeface="+mn-lt"/>
              </a:rPr>
              <a:t>mudah</a:t>
            </a:r>
            <a:r>
              <a:rPr lang="en-US" sz="2000">
                <a:ea typeface="+mn-lt"/>
                <a:cs typeface="+mn-lt"/>
              </a:rPr>
              <a:t> dan </a:t>
            </a:r>
            <a:r>
              <a:rPr lang="en-US" sz="2000" err="1">
                <a:ea typeface="+mn-lt"/>
                <a:cs typeface="+mn-lt"/>
              </a:rPr>
              <a:t>aman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ketika</a:t>
            </a:r>
            <a:r>
              <a:rPr lang="en-US" sz="2000">
                <a:ea typeface="+mn-lt"/>
                <a:cs typeface="+mn-lt"/>
              </a:rPr>
              <a:t> </a:t>
            </a:r>
            <a:r>
              <a:rPr lang="en-US" sz="2000" err="1">
                <a:ea typeface="+mn-lt"/>
                <a:cs typeface="+mn-lt"/>
              </a:rPr>
              <a:t>berada</a:t>
            </a:r>
            <a:r>
              <a:rPr lang="en-US" sz="2000">
                <a:ea typeface="+mn-lt"/>
                <a:cs typeface="+mn-lt"/>
              </a:rPr>
              <a:t> di area </a:t>
            </a:r>
            <a:r>
              <a:rPr lang="en-US" sz="2000" err="1">
                <a:ea typeface="+mn-lt"/>
                <a:cs typeface="+mn-lt"/>
              </a:rPr>
              <a:t>kampus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ataupun</a:t>
            </a:r>
            <a:r>
              <a:rPr lang="en-US" sz="2000">
                <a:ea typeface="+mn-lt"/>
                <a:cs typeface="+mn-lt"/>
              </a:rPr>
              <a:t> pada </a:t>
            </a:r>
            <a:r>
              <a:rPr lang="en-US" sz="2000" err="1">
                <a:ea typeface="+mn-lt"/>
                <a:cs typeface="+mn-lt"/>
              </a:rPr>
              <a:t>saat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mengunjungi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perguruan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tinggi</a:t>
            </a:r>
            <a:r>
              <a:rPr lang="en-US" sz="2000">
                <a:ea typeface="+mn-lt"/>
                <a:cs typeface="+mn-lt"/>
              </a:rPr>
              <a:t> lain. </a:t>
            </a:r>
            <a:r>
              <a:rPr lang="en-US" sz="2000" err="1">
                <a:ea typeface="+mn-lt"/>
                <a:cs typeface="+mn-lt"/>
              </a:rPr>
              <a:t>Otentikasi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pengguna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dilakukan</a:t>
            </a:r>
            <a:r>
              <a:rPr lang="en-US" sz="2000">
                <a:ea typeface="+mn-lt"/>
                <a:cs typeface="+mn-lt"/>
              </a:rPr>
              <a:t> oleh </a:t>
            </a:r>
            <a:r>
              <a:rPr lang="en-US" sz="2000" err="1">
                <a:ea typeface="+mn-lt"/>
                <a:cs typeface="+mn-lt"/>
              </a:rPr>
              <a:t>perguruan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tinggi</a:t>
            </a:r>
            <a:r>
              <a:rPr lang="en-US" sz="2000">
                <a:ea typeface="+mn-lt"/>
                <a:cs typeface="+mn-lt"/>
              </a:rPr>
              <a:t>/</a:t>
            </a:r>
            <a:r>
              <a:rPr lang="en-US" sz="2000" err="1">
                <a:ea typeface="+mn-lt"/>
                <a:cs typeface="+mn-lt"/>
              </a:rPr>
              <a:t>lembaga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asal</a:t>
            </a:r>
            <a:r>
              <a:rPr lang="en-US" sz="2000">
                <a:ea typeface="+mn-lt"/>
                <a:cs typeface="+mn-lt"/>
              </a:rPr>
              <a:t> contoh: &lt;usernamesister&gt;@unej.ac.id, </a:t>
            </a:r>
            <a:r>
              <a:rPr lang="en-US" sz="2000" err="1">
                <a:ea typeface="+mn-lt"/>
                <a:cs typeface="+mn-lt"/>
              </a:rPr>
              <a:t>menggunakan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kredensial</a:t>
            </a:r>
            <a:r>
              <a:rPr lang="en-US" sz="2000">
                <a:ea typeface="+mn-lt"/>
                <a:cs typeface="+mn-lt"/>
              </a:rPr>
              <a:t> (password) yang </a:t>
            </a:r>
            <a:r>
              <a:rPr lang="en-US" sz="2000" err="1">
                <a:ea typeface="+mn-lt"/>
                <a:cs typeface="+mn-lt"/>
              </a:rPr>
              <a:t>sama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seperti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ketika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mengakses</a:t>
            </a:r>
            <a:r>
              <a:rPr lang="en-US" sz="200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jaringan</a:t>
            </a:r>
            <a:r>
              <a:rPr lang="en-US" sz="2000">
                <a:ea typeface="+mn-lt"/>
                <a:cs typeface="+mn-lt"/>
              </a:rPr>
              <a:t> internet di </a:t>
            </a:r>
            <a:r>
              <a:rPr lang="en-US" sz="2000" err="1">
                <a:ea typeface="+mn-lt"/>
                <a:cs typeface="+mn-lt"/>
              </a:rPr>
              <a:t>kampus</a:t>
            </a:r>
            <a:r>
              <a:rPr lang="en-US" sz="2000">
                <a:ea typeface="+mn-lt"/>
                <a:cs typeface="+mn-lt"/>
              </a:rPr>
              <a:t> (password sister).</a:t>
            </a:r>
          </a:p>
          <a:p>
            <a:pPr marL="342900" indent="-342900" algn="ctr">
              <a:buFont typeface="Arial"/>
              <a:buChar char="•"/>
            </a:pPr>
            <a:r>
              <a:rPr lang="en-US" sz="2000" err="1">
                <a:cs typeface="Calibri"/>
              </a:rPr>
              <a:t>Sekali</a:t>
            </a:r>
            <a:r>
              <a:rPr lang="en-US" sz="2000">
                <a:cs typeface="Calibri"/>
              </a:rPr>
              <a:t> Login</a:t>
            </a:r>
          </a:p>
          <a:p>
            <a:pPr marL="342900" indent="-342900" algn="ctr">
              <a:buFont typeface="Arial"/>
              <a:buChar char="•"/>
            </a:pPr>
            <a:r>
              <a:rPr lang="en-US" sz="2000" err="1">
                <a:cs typeface="Calibri"/>
              </a:rPr>
              <a:t>Tanpa</a:t>
            </a:r>
            <a:r>
              <a:rPr lang="en-US" sz="2000">
                <a:cs typeface="Calibri"/>
              </a:rPr>
              <a:t> Portal</a:t>
            </a:r>
          </a:p>
          <a:p>
            <a:pPr marL="342900" indent="-342900" algn="ctr">
              <a:buFont typeface="Arial"/>
              <a:buChar char="•"/>
            </a:pPr>
            <a:r>
              <a:rPr lang="en-US" sz="2000">
                <a:cs typeface="Calibri"/>
              </a:rPr>
              <a:t>Enterprise Authentication Level (Radius 802.1X)</a:t>
            </a:r>
          </a:p>
        </p:txBody>
      </p:sp>
    </p:spTree>
    <p:extLst>
      <p:ext uri="{BB962C8B-B14F-4D97-AF65-F5344CB8AC3E}">
        <p14:creationId xmlns:p14="http://schemas.microsoft.com/office/powerpoint/2010/main" val="3791285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025" y="40209"/>
            <a:ext cx="4865649" cy="619320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latin typeface="Tahoma"/>
                <a:ea typeface="Tahoma"/>
                <a:cs typeface="Tahoma"/>
              </a:rPr>
              <a:t>Akses Internet / Hotspot</a:t>
            </a:r>
            <a:endParaRPr lang="en-US" sz="320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79755A1-5374-478B-AA64-89473BC49478}"/>
              </a:ext>
            </a:extLst>
          </p:cNvPr>
          <p:cNvSpPr txBox="1">
            <a:spLocks/>
          </p:cNvSpPr>
          <p:nvPr/>
        </p:nvSpPr>
        <p:spPr>
          <a:xfrm>
            <a:off x="2356124" y="727057"/>
            <a:ext cx="5070088" cy="619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n-US" sz="2400">
                <a:latin typeface="Tahoma"/>
                <a:ea typeface="Tahoma"/>
                <a:cs typeface="Tahoma"/>
              </a:rPr>
              <a:t>Introduction </a:t>
            </a:r>
            <a:r>
              <a:rPr lang="en-US" sz="2400" err="1">
                <a:latin typeface="Tahoma"/>
                <a:ea typeface="Tahoma"/>
                <a:cs typeface="Tahoma"/>
              </a:rPr>
              <a:t>eduroam</a:t>
            </a:r>
            <a:r>
              <a:rPr lang="en-US" sz="2400">
                <a:latin typeface="Tahoma"/>
                <a:ea typeface="Tahoma"/>
                <a:cs typeface="Tahoma"/>
              </a:rPr>
              <a:t> on Android</a:t>
            </a:r>
            <a:endParaRPr lang="en-US" sz="2400" err="1"/>
          </a:p>
        </p:txBody>
      </p:sp>
      <p:pic>
        <p:nvPicPr>
          <p:cNvPr id="3" name="Picture 4">
            <a:hlinkClick r:id="" action="ppaction://media"/>
            <a:extLst>
              <a:ext uri="{FF2B5EF4-FFF2-40B4-BE49-F238E27FC236}">
                <a16:creationId xmlns:a16="http://schemas.microsoft.com/office/drawing/2014/main" id="{6BBD1CEE-E654-4CB9-B4EA-AE942C7A3EB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98231" y="1469049"/>
            <a:ext cx="9114691" cy="4212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96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PKKMB Pascasarjana 2021 Universitas Jember</vt:lpstr>
      <vt:lpstr>ICT UNEJ 2021</vt:lpstr>
      <vt:lpstr>ICT UNEJ 2021</vt:lpstr>
      <vt:lpstr>Single Sign On Authentication</vt:lpstr>
      <vt:lpstr>Internet Provider</vt:lpstr>
      <vt:lpstr>Infrastruktur Jaringan Server :  1. Cluster Sistem Server 2.Storage Sistem 3. Kubernetes Mikro Service Technology and cluster  4. 10 Gbps Connection 5. Backup  </vt:lpstr>
      <vt:lpstr>Akses Internet / Hotspot</vt:lpstr>
      <vt:lpstr>Akses Internet / Hotspot</vt:lpstr>
      <vt:lpstr>Akses Internet / Hotspot</vt:lpstr>
      <vt:lpstr>Akses Internet / Hotspot</vt:lpstr>
      <vt:lpstr>Akses Internet / Hotspot</vt:lpstr>
      <vt:lpstr>Indonesia Participating Institution </vt:lpstr>
      <vt:lpstr>Fasilitas penyimpanan file dan share </vt:lpstr>
      <vt:lpstr>Cloud Storage Universitas Jember</vt:lpstr>
      <vt:lpstr>Setiap pengguna memperoleh kapasitas penyimpanan 20GB </vt:lpstr>
      <vt:lpstr>PowerPoint Presentation</vt:lpstr>
      <vt:lpstr>Instalasi Kawanda (Windows)</vt:lpstr>
      <vt:lpstr>PowerPoint Presentation</vt:lpstr>
      <vt:lpstr>Android</vt:lpstr>
      <vt:lpstr>Syncron</vt:lpstr>
      <vt:lpstr>Email Universitas Jember @unej.ac.id</vt:lpstr>
      <vt:lpstr>Presensi Geolocation Sister For Student (Video Tutorial)</vt:lpstr>
      <vt:lpstr>Link Referensi Bidang Perpustakaan : Jurnal, Manual Book dan lain-lain</vt:lpstr>
    </vt:vector>
  </TitlesOfParts>
  <Company>Universitas Jember</Company>
  <LinksUpToDate>false</LinksUpToDate>
  <SharedDoc>false</SharedDoc>
  <HyperlinkBase>www.unej.ac.id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 Ramani;Hendro Agung</dc:creator>
  <dc:description>Graphic design: Hendro Agung
Slide master: Andrei Ramani</dc:description>
  <cp:lastModifiedBy>dedie@365.unej.ac.id</cp:lastModifiedBy>
  <cp:revision>2</cp:revision>
  <dcterms:created xsi:type="dcterms:W3CDTF">2020-10-19T00:29:44Z</dcterms:created>
  <dcterms:modified xsi:type="dcterms:W3CDTF">2021-02-15T05:45:13Z</dcterms:modified>
  <cp:contentStatus>unofficial</cp:contentStatus>
</cp:coreProperties>
</file>